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300" r:id="rId4"/>
    <p:sldId id="299" r:id="rId5"/>
    <p:sldId id="279" r:id="rId6"/>
    <p:sldId id="280" r:id="rId7"/>
    <p:sldId id="282" r:id="rId8"/>
    <p:sldId id="283" r:id="rId9"/>
    <p:sldId id="284" r:id="rId10"/>
    <p:sldId id="281" r:id="rId11"/>
    <p:sldId id="288" r:id="rId12"/>
    <p:sldId id="289" r:id="rId13"/>
    <p:sldId id="290" r:id="rId14"/>
    <p:sldId id="291" r:id="rId15"/>
    <p:sldId id="292" r:id="rId16"/>
    <p:sldId id="293" r:id="rId17"/>
    <p:sldId id="294" r:id="rId18"/>
    <p:sldId id="295" r:id="rId19"/>
    <p:sldId id="296" r:id="rId20"/>
    <p:sldId id="297" r:id="rId21"/>
    <p:sldId id="298" r:id="rId22"/>
    <p:sldId id="28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55140F"/>
    <a:srgbClr val="850E01"/>
    <a:srgbClr val="548235"/>
    <a:srgbClr val="C00000"/>
    <a:srgbClr val="CC8E82"/>
    <a:srgbClr val="600000"/>
    <a:srgbClr val="5B9BD5"/>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9713" autoAdjust="0"/>
  </p:normalViewPr>
  <p:slideViewPr>
    <p:cSldViewPr snapToGrid="0">
      <p:cViewPr varScale="1">
        <p:scale>
          <a:sx n="92" d="100"/>
          <a:sy n="92" d="100"/>
        </p:scale>
        <p:origin x="1314" y="84"/>
      </p:cViewPr>
      <p:guideLst/>
    </p:cSldViewPr>
  </p:slideViewPr>
  <p:notesTextViewPr>
    <p:cViewPr>
      <p:scale>
        <a:sx n="1" d="1"/>
        <a:sy n="1" d="1"/>
      </p:scale>
      <p:origin x="0" y="0"/>
    </p:cViewPr>
  </p:notesTextViewPr>
  <p:notesViewPr>
    <p:cSldViewPr snapToGrid="0">
      <p:cViewPr varScale="1">
        <p:scale>
          <a:sx n="76" d="100"/>
          <a:sy n="76" d="100"/>
        </p:scale>
        <p:origin x="215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6DB48-6D26-46E6-98A3-B14212AB91BE}" type="datetimeFigureOut">
              <a:rPr lang="en-US" smtClean="0"/>
              <a:t>9/15/2017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97509E-80DB-4FC9-B236-9CACDEDE3836}" type="slidenum">
              <a:rPr lang="en-US" smtClean="0"/>
              <a:t>‹#›</a:t>
            </a:fld>
            <a:endParaRPr lang="en-US"/>
          </a:p>
        </p:txBody>
      </p:sp>
    </p:spTree>
    <p:extLst>
      <p:ext uri="{BB962C8B-B14F-4D97-AF65-F5344CB8AC3E}">
        <p14:creationId xmlns:p14="http://schemas.microsoft.com/office/powerpoint/2010/main" val="209852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billing and collection systems form the core of successful utility businesses. The rapidly changing industrial environment, convergence of digital devices and technologies with traditional business processes, and the presence of digitally advanced consumers are collectively making these two processes increasingly complex for the utilities industry.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ACF7-7F99-47B6-B946-F181AE5BEB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956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Mail in payments declining</a:t>
            </a:r>
          </a:p>
          <a:p>
            <a:r>
              <a:rPr lang="en-US" sz="1200" kern="1200" dirty="0">
                <a:solidFill>
                  <a:schemeClr val="tx1"/>
                </a:solidFill>
                <a:effectLst/>
                <a:latin typeface="+mn-lt"/>
                <a:ea typeface="+mn-ea"/>
                <a:cs typeface="+mn-cs"/>
              </a:rPr>
              <a:t>Check use in the United States has been on the decline for years, as other more modern forms of payment – credit cards, debit cards, prepaid, and ACH – have taken </a:t>
            </a:r>
            <a:r>
              <a:rPr lang="en-US" sz="1200" kern="1200" dirty="0" smtClean="0">
                <a:solidFill>
                  <a:schemeClr val="tx1"/>
                </a:solidFill>
                <a:effectLst/>
                <a:latin typeface="+mn-lt"/>
                <a:ea typeface="+mn-ea"/>
                <a:cs typeface="+mn-cs"/>
              </a:rPr>
              <a:t>o­ff </a:t>
            </a:r>
            <a:r>
              <a:rPr lang="en-US" sz="1200" kern="1200" dirty="0">
                <a:solidFill>
                  <a:schemeClr val="tx1"/>
                </a:solidFill>
                <a:effectLst/>
                <a:latin typeface="+mn-lt"/>
                <a:ea typeface="+mn-ea"/>
                <a:cs typeface="+mn-cs"/>
              </a:rPr>
              <a:t>in popularity. </a:t>
            </a:r>
            <a:endParaRPr lang="en-US" dirty="0"/>
          </a:p>
        </p:txBody>
      </p:sp>
      <p:sp>
        <p:nvSpPr>
          <p:cNvPr id="4" name="Slide Number Placeholder 3"/>
          <p:cNvSpPr>
            <a:spLocks noGrp="1"/>
          </p:cNvSpPr>
          <p:nvPr>
            <p:ph type="sldNum" sz="quarter" idx="10"/>
          </p:nvPr>
        </p:nvSpPr>
        <p:spPr/>
        <p:txBody>
          <a:bodyPr/>
          <a:lstStyle/>
          <a:p>
            <a:fld id="{BF97509E-80DB-4FC9-B236-9CACDEDE3836}" type="slidenum">
              <a:rPr lang="en-US" smtClean="0"/>
              <a:t>11</a:t>
            </a:fld>
            <a:endParaRPr lang="en-US"/>
          </a:p>
        </p:txBody>
      </p:sp>
    </p:spTree>
    <p:extLst>
      <p:ext uri="{BB962C8B-B14F-4D97-AF65-F5344CB8AC3E}">
        <p14:creationId xmlns:p14="http://schemas.microsoft.com/office/powerpoint/2010/main" val="3767067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Mobile increasing</a:t>
            </a:r>
          </a:p>
          <a:p>
            <a:r>
              <a:rPr lang="en-US" sz="1200" kern="1200" dirty="0">
                <a:solidFill>
                  <a:schemeClr val="tx1"/>
                </a:solidFill>
                <a:effectLst/>
                <a:latin typeface="+mn-lt"/>
                <a:ea typeface="+mn-ea"/>
                <a:cs typeface="+mn-cs"/>
              </a:rPr>
              <a:t>The market for mobile bill pay is growing and is not near saturation. Mobile bill payment options can result in higher customer satisfaction, mobile self-service engagement and e-bill activations.   Responsive design websites not necessarily apps.</a:t>
            </a:r>
          </a:p>
          <a:p>
            <a:pPr lvl="0"/>
            <a:endParaRPr lang="en-US" dirty="0"/>
          </a:p>
        </p:txBody>
      </p:sp>
      <p:sp>
        <p:nvSpPr>
          <p:cNvPr id="4" name="Slide Number Placeholder 3"/>
          <p:cNvSpPr>
            <a:spLocks noGrp="1"/>
          </p:cNvSpPr>
          <p:nvPr>
            <p:ph type="sldNum" sz="quarter" idx="10"/>
          </p:nvPr>
        </p:nvSpPr>
        <p:spPr/>
        <p:txBody>
          <a:bodyPr/>
          <a:lstStyle/>
          <a:p>
            <a:fld id="{BF97509E-80DB-4FC9-B236-9CACDEDE3836}" type="slidenum">
              <a:rPr lang="en-US" smtClean="0"/>
              <a:t>12</a:t>
            </a:fld>
            <a:endParaRPr lang="en-US"/>
          </a:p>
        </p:txBody>
      </p:sp>
    </p:spTree>
    <p:extLst>
      <p:ext uri="{BB962C8B-B14F-4D97-AF65-F5344CB8AC3E}">
        <p14:creationId xmlns:p14="http://schemas.microsoft.com/office/powerpoint/2010/main" val="2522261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More than 4.8 billion individuals used a mobile phone in 2016. A recent report noted that 39 percent of all mobile users in the U.S. had made a mobile payment in 2015. This is up from 14 percent in 2014 and by estimations </a:t>
            </a:r>
            <a:r>
              <a:rPr lang="en-US" sz="1200" kern="1200" dirty="0" smtClean="0">
                <a:solidFill>
                  <a:schemeClr val="tx1"/>
                </a:solidFill>
                <a:effectLst/>
                <a:latin typeface="+mn-lt"/>
                <a:ea typeface="+mn-ea"/>
                <a:cs typeface="+mn-cs"/>
              </a:rPr>
              <a:t>will be </a:t>
            </a:r>
            <a:r>
              <a:rPr lang="en-US" sz="1200" kern="1200" dirty="0">
                <a:solidFill>
                  <a:schemeClr val="tx1"/>
                </a:solidFill>
                <a:effectLst/>
                <a:latin typeface="+mn-lt"/>
                <a:ea typeface="+mn-ea"/>
                <a:cs typeface="+mn-cs"/>
              </a:rPr>
              <a:t>in the 70 percent range by the end of this year. </a:t>
            </a:r>
          </a:p>
          <a:p>
            <a:r>
              <a:rPr lang="en-US" sz="1200" kern="1200" dirty="0">
                <a:solidFill>
                  <a:schemeClr val="tx1"/>
                </a:solidFill>
                <a:effectLst/>
                <a:latin typeface="+mn-lt"/>
                <a:ea typeface="+mn-ea"/>
                <a:cs typeface="+mn-cs"/>
              </a:rPr>
              <a:t>2020: 90 percent of smartphone users will have made a mobile payment. It’s estimated that this year, there will be $60 billion in mobile payment sales. (Crunch Network)</a:t>
            </a:r>
          </a:p>
          <a:p>
            <a:r>
              <a:rPr lang="en-US" sz="1200" kern="1200" dirty="0">
                <a:solidFill>
                  <a:schemeClr val="tx1"/>
                </a:solidFill>
                <a:effectLst/>
                <a:latin typeface="+mn-lt"/>
                <a:ea typeface="+mn-ea"/>
                <a:cs typeface="+mn-cs"/>
              </a:rPr>
              <a:t>.</a:t>
            </a:r>
          </a:p>
          <a:p>
            <a:pPr lvl="0"/>
            <a:endParaRPr lang="en-US" dirty="0"/>
          </a:p>
        </p:txBody>
      </p:sp>
      <p:sp>
        <p:nvSpPr>
          <p:cNvPr id="4" name="Slide Number Placeholder 3"/>
          <p:cNvSpPr>
            <a:spLocks noGrp="1"/>
          </p:cNvSpPr>
          <p:nvPr>
            <p:ph type="sldNum" sz="quarter" idx="10"/>
          </p:nvPr>
        </p:nvSpPr>
        <p:spPr/>
        <p:txBody>
          <a:bodyPr/>
          <a:lstStyle/>
          <a:p>
            <a:fld id="{BF97509E-80DB-4FC9-B236-9CACDEDE3836}" type="slidenum">
              <a:rPr lang="en-US" smtClean="0"/>
              <a:t>13</a:t>
            </a:fld>
            <a:endParaRPr lang="en-US"/>
          </a:p>
        </p:txBody>
      </p:sp>
    </p:spTree>
    <p:extLst>
      <p:ext uri="{BB962C8B-B14F-4D97-AF65-F5344CB8AC3E}">
        <p14:creationId xmlns:p14="http://schemas.microsoft.com/office/powerpoint/2010/main" val="381226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IV.  Why should Utilities offer these solutions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Money saving</a:t>
            </a:r>
          </a:p>
          <a:p>
            <a:pPr lvl="0"/>
            <a:r>
              <a:rPr lang="en-US" sz="1200" kern="1200" dirty="0">
                <a:solidFill>
                  <a:schemeClr val="tx1"/>
                </a:solidFill>
                <a:effectLst/>
                <a:latin typeface="+mn-lt"/>
                <a:ea typeface="+mn-ea"/>
                <a:cs typeface="+mn-cs"/>
              </a:rPr>
              <a:t>Convenience - Improve cash flow</a:t>
            </a:r>
          </a:p>
          <a:p>
            <a:pPr lvl="0"/>
            <a:r>
              <a:rPr lang="en-US" sz="1200" kern="1200" dirty="0">
                <a:solidFill>
                  <a:schemeClr val="tx1"/>
                </a:solidFill>
                <a:effectLst/>
                <a:latin typeface="+mn-lt"/>
                <a:ea typeface="+mn-ea"/>
                <a:cs typeface="+mn-cs"/>
              </a:rPr>
              <a:t>Self Serve - Free up staff for other duties </a:t>
            </a:r>
          </a:p>
          <a:p>
            <a:pPr lvl="0"/>
            <a:r>
              <a:rPr lang="en-US" sz="1200" kern="1200" dirty="0">
                <a:solidFill>
                  <a:schemeClr val="tx1"/>
                </a:solidFill>
                <a:effectLst/>
                <a:latin typeface="+mn-lt"/>
                <a:ea typeface="+mn-ea"/>
                <a:cs typeface="+mn-cs"/>
              </a:rPr>
              <a:t>Customer satisfaction – customers expect diverse options.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F97509E-80DB-4FC9-B236-9CACDEDE3836}" type="slidenum">
              <a:rPr lang="en-US" smtClean="0"/>
              <a:t>14</a:t>
            </a:fld>
            <a:endParaRPr lang="en-US"/>
          </a:p>
        </p:txBody>
      </p:sp>
    </p:spTree>
    <p:extLst>
      <p:ext uri="{BB962C8B-B14F-4D97-AF65-F5344CB8AC3E}">
        <p14:creationId xmlns:p14="http://schemas.microsoft.com/office/powerpoint/2010/main" val="821949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Start internal education process immediately</a:t>
            </a:r>
          </a:p>
          <a:p>
            <a:pPr lvl="2"/>
            <a:r>
              <a:rPr lang="en-US" sz="1200" kern="1200" dirty="0">
                <a:solidFill>
                  <a:schemeClr val="tx1"/>
                </a:solidFill>
                <a:effectLst/>
                <a:latin typeface="+mn-lt"/>
                <a:ea typeface="+mn-ea"/>
                <a:cs typeface="+mn-cs"/>
              </a:rPr>
              <a:t>Board </a:t>
            </a:r>
          </a:p>
          <a:p>
            <a:pPr lvl="2"/>
            <a:r>
              <a:rPr lang="en-US" sz="1200" kern="1200" dirty="0">
                <a:solidFill>
                  <a:schemeClr val="tx1"/>
                </a:solidFill>
                <a:effectLst/>
                <a:latin typeface="+mn-lt"/>
                <a:ea typeface="+mn-ea"/>
                <a:cs typeface="+mn-cs"/>
              </a:rPr>
              <a:t>Staff</a:t>
            </a:r>
          </a:p>
          <a:p>
            <a:pPr lvl="2"/>
            <a:r>
              <a:rPr lang="en-US" sz="1200" kern="1200" dirty="0">
                <a:solidFill>
                  <a:schemeClr val="tx1"/>
                </a:solidFill>
                <a:effectLst/>
                <a:latin typeface="+mn-lt"/>
                <a:ea typeface="+mn-ea"/>
                <a:cs typeface="+mn-cs"/>
              </a:rPr>
              <a:t>Don’t be afraid of change</a:t>
            </a:r>
          </a:p>
          <a:p>
            <a:endParaRPr lang="en-US" dirty="0"/>
          </a:p>
        </p:txBody>
      </p:sp>
      <p:sp>
        <p:nvSpPr>
          <p:cNvPr id="4" name="Slide Number Placeholder 3"/>
          <p:cNvSpPr>
            <a:spLocks noGrp="1"/>
          </p:cNvSpPr>
          <p:nvPr>
            <p:ph type="sldNum" sz="quarter" idx="10"/>
          </p:nvPr>
        </p:nvSpPr>
        <p:spPr/>
        <p:txBody>
          <a:bodyPr/>
          <a:lstStyle/>
          <a:p>
            <a:fld id="{BF97509E-80DB-4FC9-B236-9CACDEDE3836}" type="slidenum">
              <a:rPr lang="en-US" smtClean="0"/>
              <a:t>15</a:t>
            </a:fld>
            <a:endParaRPr lang="en-US"/>
          </a:p>
        </p:txBody>
      </p:sp>
    </p:spTree>
    <p:extLst>
      <p:ext uri="{BB962C8B-B14F-4D97-AF65-F5344CB8AC3E}">
        <p14:creationId xmlns:p14="http://schemas.microsoft.com/office/powerpoint/2010/main" val="2894365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Evaluate costs of current billing and payment efforts</a:t>
            </a:r>
          </a:p>
          <a:p>
            <a:pPr lvl="1"/>
            <a:r>
              <a:rPr lang="en-US" sz="1200" kern="1200" dirty="0">
                <a:solidFill>
                  <a:schemeClr val="tx1"/>
                </a:solidFill>
                <a:effectLst/>
                <a:latin typeface="+mn-lt"/>
                <a:ea typeface="+mn-ea"/>
                <a:cs typeface="+mn-cs"/>
              </a:rPr>
              <a:t>1.	Payment processing </a:t>
            </a:r>
          </a:p>
          <a:p>
            <a:pPr lvl="1"/>
            <a:r>
              <a:rPr lang="en-US" sz="1200" kern="1200" dirty="0">
                <a:solidFill>
                  <a:schemeClr val="tx1"/>
                </a:solidFill>
                <a:effectLst/>
                <a:latin typeface="+mn-lt"/>
                <a:ea typeface="+mn-ea"/>
                <a:cs typeface="+mn-cs"/>
              </a:rPr>
              <a:t>	a. Salary/benefits  </a:t>
            </a:r>
          </a:p>
          <a:p>
            <a:pPr lvl="1"/>
            <a:r>
              <a:rPr lang="en-US" sz="1200" kern="1200" dirty="0">
                <a:solidFill>
                  <a:schemeClr val="tx1"/>
                </a:solidFill>
                <a:effectLst/>
                <a:latin typeface="+mn-lt"/>
                <a:ea typeface="+mn-ea"/>
                <a:cs typeface="+mn-cs"/>
              </a:rPr>
              <a:t>	b. Posting payments</a:t>
            </a:r>
          </a:p>
          <a:p>
            <a:pPr lvl="1"/>
            <a:r>
              <a:rPr lang="en-US" sz="1200" kern="1200" dirty="0">
                <a:solidFill>
                  <a:schemeClr val="tx1"/>
                </a:solidFill>
                <a:effectLst/>
                <a:latin typeface="+mn-lt"/>
                <a:ea typeface="+mn-ea"/>
                <a:cs typeface="+mn-cs"/>
              </a:rPr>
              <a:t>	c. bank deposit prep</a:t>
            </a:r>
          </a:p>
          <a:p>
            <a:endParaRPr lang="en-US" dirty="0"/>
          </a:p>
        </p:txBody>
      </p:sp>
      <p:sp>
        <p:nvSpPr>
          <p:cNvPr id="4" name="Slide Number Placeholder 3"/>
          <p:cNvSpPr>
            <a:spLocks noGrp="1"/>
          </p:cNvSpPr>
          <p:nvPr>
            <p:ph type="sldNum" sz="quarter" idx="10"/>
          </p:nvPr>
        </p:nvSpPr>
        <p:spPr/>
        <p:txBody>
          <a:bodyPr/>
          <a:lstStyle/>
          <a:p>
            <a:fld id="{BF97509E-80DB-4FC9-B236-9CACDEDE3836}" type="slidenum">
              <a:rPr lang="en-US" smtClean="0"/>
              <a:t>16</a:t>
            </a:fld>
            <a:endParaRPr lang="en-US"/>
          </a:p>
        </p:txBody>
      </p:sp>
    </p:spTree>
    <p:extLst>
      <p:ext uri="{BB962C8B-B14F-4D97-AF65-F5344CB8AC3E}">
        <p14:creationId xmlns:p14="http://schemas.microsoft.com/office/powerpoint/2010/main" val="3580341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Evaluate costs of current billing and payment efforts</a:t>
            </a:r>
          </a:p>
          <a:p>
            <a:pPr lvl="1"/>
            <a:r>
              <a:rPr lang="en-US" sz="1200" kern="1200" dirty="0">
                <a:solidFill>
                  <a:schemeClr val="tx1"/>
                </a:solidFill>
                <a:effectLst/>
                <a:latin typeface="+mn-lt"/>
                <a:ea typeface="+mn-ea"/>
                <a:cs typeface="+mn-cs"/>
              </a:rPr>
              <a:t>2. Printing/mailing costs</a:t>
            </a:r>
          </a:p>
          <a:p>
            <a:pPr lvl="2"/>
            <a:r>
              <a:rPr lang="en-US" sz="1200" kern="1200" dirty="0">
                <a:solidFill>
                  <a:schemeClr val="tx1"/>
                </a:solidFill>
                <a:effectLst/>
                <a:latin typeface="+mn-lt"/>
                <a:ea typeface="+mn-ea"/>
                <a:cs typeface="+mn-cs"/>
              </a:rPr>
              <a:t>a. Salary/benefits printing and mailing</a:t>
            </a:r>
          </a:p>
          <a:p>
            <a:pPr lvl="2"/>
            <a:r>
              <a:rPr lang="en-US" sz="1200" kern="1200" dirty="0">
                <a:solidFill>
                  <a:schemeClr val="tx1"/>
                </a:solidFill>
                <a:effectLst/>
                <a:latin typeface="+mn-lt"/>
                <a:ea typeface="+mn-ea"/>
                <a:cs typeface="+mn-cs"/>
              </a:rPr>
              <a:t>b. Card stock</a:t>
            </a:r>
          </a:p>
          <a:p>
            <a:pPr lvl="2"/>
            <a:r>
              <a:rPr lang="en-US" sz="1200" kern="1200" dirty="0">
                <a:solidFill>
                  <a:schemeClr val="tx1"/>
                </a:solidFill>
                <a:effectLst/>
                <a:latin typeface="+mn-lt"/>
                <a:ea typeface="+mn-ea"/>
                <a:cs typeface="+mn-cs"/>
              </a:rPr>
              <a:t>c. Postage</a:t>
            </a:r>
          </a:p>
          <a:p>
            <a:pPr lvl="2"/>
            <a:r>
              <a:rPr lang="en-US" sz="1200" kern="1200" dirty="0">
                <a:solidFill>
                  <a:schemeClr val="tx1"/>
                </a:solidFill>
                <a:effectLst/>
                <a:latin typeface="+mn-lt"/>
                <a:ea typeface="+mn-ea"/>
                <a:cs typeface="+mn-cs"/>
              </a:rPr>
              <a:t>d. Equipment and supplies, overhead</a:t>
            </a:r>
          </a:p>
          <a:p>
            <a:r>
              <a:rPr lang="en-US" dirty="0"/>
              <a:t>3. Still paying if you use a 3</a:t>
            </a:r>
            <a:r>
              <a:rPr lang="en-US" baseline="30000" dirty="0"/>
              <a:t>rd</a:t>
            </a:r>
            <a:r>
              <a:rPr lang="en-US" dirty="0"/>
              <a:t> party bill print</a:t>
            </a:r>
          </a:p>
        </p:txBody>
      </p:sp>
      <p:sp>
        <p:nvSpPr>
          <p:cNvPr id="4" name="Slide Number Placeholder 3"/>
          <p:cNvSpPr>
            <a:spLocks noGrp="1"/>
          </p:cNvSpPr>
          <p:nvPr>
            <p:ph type="sldNum" sz="quarter" idx="10"/>
          </p:nvPr>
        </p:nvSpPr>
        <p:spPr/>
        <p:txBody>
          <a:bodyPr/>
          <a:lstStyle/>
          <a:p>
            <a:fld id="{BF97509E-80DB-4FC9-B236-9CACDEDE3836}" type="slidenum">
              <a:rPr lang="en-US" smtClean="0"/>
              <a:t>17</a:t>
            </a:fld>
            <a:endParaRPr lang="en-US"/>
          </a:p>
        </p:txBody>
      </p:sp>
    </p:spTree>
    <p:extLst>
      <p:ext uri="{BB962C8B-B14F-4D97-AF65-F5344CB8AC3E}">
        <p14:creationId xmlns:p14="http://schemas.microsoft.com/office/powerpoint/2010/main" val="1943801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1" kern="1200" dirty="0">
                <a:solidFill>
                  <a:schemeClr val="tx1"/>
                </a:solidFill>
                <a:effectLst/>
                <a:latin typeface="+mn-lt"/>
                <a:ea typeface="+mn-ea"/>
                <a:cs typeface="+mn-cs"/>
              </a:rPr>
              <a:t>Evaluate Benefits</a:t>
            </a:r>
          </a:p>
          <a:p>
            <a:pPr lvl="1"/>
            <a:r>
              <a:rPr lang="en-US" sz="1200" kern="1200" dirty="0">
                <a:solidFill>
                  <a:schemeClr val="tx1"/>
                </a:solidFill>
                <a:effectLst/>
                <a:latin typeface="+mn-lt"/>
                <a:ea typeface="+mn-ea"/>
                <a:cs typeface="+mn-cs"/>
              </a:rPr>
              <a:t>Improved cash flow</a:t>
            </a:r>
          </a:p>
          <a:p>
            <a:pPr lvl="1"/>
            <a:r>
              <a:rPr lang="en-US" sz="1200" kern="1200" dirty="0">
                <a:solidFill>
                  <a:schemeClr val="tx1"/>
                </a:solidFill>
                <a:effectLst/>
                <a:latin typeface="+mn-lt"/>
                <a:ea typeface="+mn-ea"/>
                <a:cs typeface="+mn-cs"/>
              </a:rPr>
              <a:t>Free staff for other duties/best use of time</a:t>
            </a:r>
          </a:p>
          <a:p>
            <a:pPr lvl="1"/>
            <a:r>
              <a:rPr lang="en-US" sz="1200" kern="1200" dirty="0">
                <a:solidFill>
                  <a:schemeClr val="tx1"/>
                </a:solidFill>
                <a:effectLst/>
                <a:latin typeface="+mn-lt"/>
                <a:ea typeface="+mn-ea"/>
                <a:cs typeface="+mn-cs"/>
              </a:rPr>
              <a:t>Customer Satisfaction</a:t>
            </a:r>
          </a:p>
          <a:p>
            <a:endParaRPr lang="en-US" dirty="0"/>
          </a:p>
        </p:txBody>
      </p:sp>
      <p:sp>
        <p:nvSpPr>
          <p:cNvPr id="4" name="Slide Number Placeholder 3"/>
          <p:cNvSpPr>
            <a:spLocks noGrp="1"/>
          </p:cNvSpPr>
          <p:nvPr>
            <p:ph type="sldNum" sz="quarter" idx="10"/>
          </p:nvPr>
        </p:nvSpPr>
        <p:spPr/>
        <p:txBody>
          <a:bodyPr/>
          <a:lstStyle/>
          <a:p>
            <a:fld id="{BF97509E-80DB-4FC9-B236-9CACDEDE3836}" type="slidenum">
              <a:rPr lang="en-US" smtClean="0"/>
              <a:t>18</a:t>
            </a:fld>
            <a:endParaRPr lang="en-US"/>
          </a:p>
        </p:txBody>
      </p:sp>
    </p:spTree>
    <p:extLst>
      <p:ext uri="{BB962C8B-B14F-4D97-AF65-F5344CB8AC3E}">
        <p14:creationId xmlns:p14="http://schemas.microsoft.com/office/powerpoint/2010/main" val="2412756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1" kern="1200" dirty="0">
                <a:solidFill>
                  <a:schemeClr val="tx1"/>
                </a:solidFill>
                <a:effectLst/>
                <a:latin typeface="+mn-lt"/>
                <a:ea typeface="+mn-ea"/>
                <a:cs typeface="+mn-cs"/>
              </a:rPr>
              <a:t>Offer variety of payment options and paperless billing</a:t>
            </a:r>
            <a:endParaRPr lang="en-US" dirty="0"/>
          </a:p>
        </p:txBody>
      </p:sp>
      <p:sp>
        <p:nvSpPr>
          <p:cNvPr id="4" name="Slide Number Placeholder 3"/>
          <p:cNvSpPr>
            <a:spLocks noGrp="1"/>
          </p:cNvSpPr>
          <p:nvPr>
            <p:ph type="sldNum" sz="quarter" idx="10"/>
          </p:nvPr>
        </p:nvSpPr>
        <p:spPr/>
        <p:txBody>
          <a:bodyPr/>
          <a:lstStyle/>
          <a:p>
            <a:fld id="{BF97509E-80DB-4FC9-B236-9CACDEDE3836}" type="slidenum">
              <a:rPr lang="en-US" smtClean="0"/>
              <a:t>19</a:t>
            </a:fld>
            <a:endParaRPr lang="en-US"/>
          </a:p>
        </p:txBody>
      </p:sp>
    </p:spTree>
    <p:extLst>
      <p:ext uri="{BB962C8B-B14F-4D97-AF65-F5344CB8AC3E}">
        <p14:creationId xmlns:p14="http://schemas.microsoft.com/office/powerpoint/2010/main" val="398225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1" kern="1200" dirty="0">
                <a:solidFill>
                  <a:schemeClr val="tx1"/>
                </a:solidFill>
                <a:effectLst/>
                <a:latin typeface="+mn-lt"/>
                <a:ea typeface="+mn-ea"/>
                <a:cs typeface="+mn-cs"/>
              </a:rPr>
              <a:t>E.	Schedule a Promotional Campaign </a:t>
            </a:r>
          </a:p>
          <a:p>
            <a:pPr lvl="2"/>
            <a:r>
              <a:rPr lang="en-US" sz="1200" b="1" kern="1200" dirty="0">
                <a:solidFill>
                  <a:schemeClr val="tx1"/>
                </a:solidFill>
                <a:effectLst/>
                <a:latin typeface="+mn-lt"/>
                <a:ea typeface="+mn-ea"/>
                <a:cs typeface="+mn-cs"/>
              </a:rPr>
              <a:t>1. Bill messages/inserts</a:t>
            </a:r>
          </a:p>
          <a:p>
            <a:pPr lvl="2"/>
            <a:r>
              <a:rPr lang="en-US" sz="1200" b="1" kern="1200" dirty="0">
                <a:solidFill>
                  <a:schemeClr val="tx1"/>
                </a:solidFill>
                <a:effectLst/>
                <a:latin typeface="+mn-lt"/>
                <a:ea typeface="+mn-ea"/>
                <a:cs typeface="+mn-cs"/>
              </a:rPr>
              <a:t>2.  Website notices</a:t>
            </a:r>
          </a:p>
          <a:p>
            <a:pPr lvl="2"/>
            <a:r>
              <a:rPr lang="en-US" sz="1200" b="1" kern="1200" dirty="0">
                <a:solidFill>
                  <a:schemeClr val="tx1"/>
                </a:solidFill>
                <a:effectLst/>
                <a:latin typeface="+mn-lt"/>
                <a:ea typeface="+mn-ea"/>
                <a:cs typeface="+mn-cs"/>
              </a:rPr>
              <a:t>3.  News releases for local media, utility newsletter</a:t>
            </a:r>
          </a:p>
          <a:p>
            <a:pPr lvl="2"/>
            <a:r>
              <a:rPr lang="en-US" sz="1200" b="1" kern="1200" dirty="0">
                <a:solidFill>
                  <a:schemeClr val="tx1"/>
                </a:solidFill>
                <a:effectLst/>
                <a:latin typeface="+mn-lt"/>
                <a:ea typeface="+mn-ea"/>
                <a:cs typeface="+mn-cs"/>
              </a:rPr>
              <a:t>4.  Intra utility staff education, proactively pursue customer participation</a:t>
            </a:r>
          </a:p>
          <a:p>
            <a:pPr lvl="2"/>
            <a:r>
              <a:rPr lang="en-US" sz="1200" b="1" kern="1200" dirty="0">
                <a:solidFill>
                  <a:schemeClr val="tx1"/>
                </a:solidFill>
                <a:effectLst/>
                <a:latin typeface="+mn-lt"/>
                <a:ea typeface="+mn-ea"/>
                <a:cs typeface="+mn-cs"/>
              </a:rPr>
              <a:t>5.  Incentives for enrollment</a:t>
            </a:r>
          </a:p>
          <a:p>
            <a:pPr lvl="2"/>
            <a:r>
              <a:rPr lang="en-US" sz="1200" b="1" kern="1200" dirty="0">
                <a:solidFill>
                  <a:schemeClr val="tx1"/>
                </a:solidFill>
                <a:effectLst/>
                <a:latin typeface="+mn-lt"/>
                <a:ea typeface="+mn-ea"/>
                <a:cs typeface="+mn-cs"/>
              </a:rPr>
              <a:t>6.  Brochures and posters in office</a:t>
            </a:r>
          </a:p>
        </p:txBody>
      </p:sp>
      <p:sp>
        <p:nvSpPr>
          <p:cNvPr id="4" name="Slide Number Placeholder 3"/>
          <p:cNvSpPr>
            <a:spLocks noGrp="1"/>
          </p:cNvSpPr>
          <p:nvPr>
            <p:ph type="sldNum" sz="quarter" idx="10"/>
          </p:nvPr>
        </p:nvSpPr>
        <p:spPr/>
        <p:txBody>
          <a:bodyPr/>
          <a:lstStyle/>
          <a:p>
            <a:fld id="{BF97509E-80DB-4FC9-B236-9CACDEDE3836}" type="slidenum">
              <a:rPr lang="en-US" smtClean="0"/>
              <a:t>20</a:t>
            </a:fld>
            <a:endParaRPr lang="en-US"/>
          </a:p>
        </p:txBody>
      </p:sp>
    </p:spTree>
    <p:extLst>
      <p:ext uri="{BB962C8B-B14F-4D97-AF65-F5344CB8AC3E}">
        <p14:creationId xmlns:p14="http://schemas.microsoft.com/office/powerpoint/2010/main" val="2380716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out of five U.S. households with Internet access now bank online, according to the results of a recent Fiserv Inc. survey. Consumers have the entire world at their fingertips. Options abound to connect, communicate, shop and pay – all it takes is a few taps on a mobile device. Such real-time experiences have not only become commonplace, but they’ve become essential to everyday life. And when it comes to paying bills, consumers expect the same – the ability to make payments wherever, whenever, however. </a:t>
            </a:r>
          </a:p>
        </p:txBody>
      </p:sp>
      <p:sp>
        <p:nvSpPr>
          <p:cNvPr id="4" name="Slide Number Placeholder 3"/>
          <p:cNvSpPr>
            <a:spLocks noGrp="1"/>
          </p:cNvSpPr>
          <p:nvPr>
            <p:ph type="sldNum" sz="quarter" idx="10"/>
          </p:nvPr>
        </p:nvSpPr>
        <p:spPr/>
        <p:txBody>
          <a:bodyPr/>
          <a:lstStyle/>
          <a:p>
            <a:fld id="{BF97509E-80DB-4FC9-B236-9CACDEDE3836}" type="slidenum">
              <a:rPr lang="en-US" smtClean="0"/>
              <a:t>3</a:t>
            </a:fld>
            <a:endParaRPr lang="en-US"/>
          </a:p>
        </p:txBody>
      </p:sp>
    </p:spTree>
    <p:extLst>
      <p:ext uri="{BB962C8B-B14F-4D97-AF65-F5344CB8AC3E}">
        <p14:creationId xmlns:p14="http://schemas.microsoft.com/office/powerpoint/2010/main" val="3968157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BF97509E-80DB-4FC9-B236-9CACDEDE3836}" type="slidenum">
              <a:rPr lang="en-US" smtClean="0"/>
              <a:t>21</a:t>
            </a:fld>
            <a:endParaRPr lang="en-US"/>
          </a:p>
        </p:txBody>
      </p:sp>
    </p:spTree>
    <p:extLst>
      <p:ext uri="{BB962C8B-B14F-4D97-AF65-F5344CB8AC3E}">
        <p14:creationId xmlns:p14="http://schemas.microsoft.com/office/powerpoint/2010/main" val="385072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Utilities have begun to understand that to deliver services in line with the rising expectations of convenience options with the ability to make payments wherever, whenever, however.  Current legacy billing and customer information systems may </a:t>
            </a:r>
            <a:r>
              <a:rPr lang="en-US" dirty="0" smtClean="0"/>
              <a:t>not be suitable </a:t>
            </a:r>
            <a:r>
              <a:rPr lang="en-US" dirty="0"/>
              <a:t>for the long term. As such, utilities are switching to smart billing software products that are more capable of handling the expectations of not only today, but tomorrow. Highly scalable utility billing software will help allow utilities to more effectively serve the consumers and improve overall positive perception of the utility.</a:t>
            </a:r>
          </a:p>
        </p:txBody>
      </p:sp>
      <p:sp>
        <p:nvSpPr>
          <p:cNvPr id="4" name="Slide Number Placeholder 3"/>
          <p:cNvSpPr>
            <a:spLocks noGrp="1"/>
          </p:cNvSpPr>
          <p:nvPr>
            <p:ph type="sldNum" sz="quarter" idx="10"/>
          </p:nvPr>
        </p:nvSpPr>
        <p:spPr/>
        <p:txBody>
          <a:bodyPr/>
          <a:lstStyle/>
          <a:p>
            <a:fld id="{BF97509E-80DB-4FC9-B236-9CACDEDE3836}" type="slidenum">
              <a:rPr lang="en-US" smtClean="0"/>
              <a:t>4</a:t>
            </a:fld>
            <a:endParaRPr lang="en-US"/>
          </a:p>
        </p:txBody>
      </p:sp>
    </p:spTree>
    <p:extLst>
      <p:ext uri="{BB962C8B-B14F-4D97-AF65-F5344CB8AC3E}">
        <p14:creationId xmlns:p14="http://schemas.microsoft.com/office/powerpoint/2010/main" val="3512442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Billing (Fiserv)</a:t>
            </a:r>
          </a:p>
          <a:p>
            <a:pPr lvl="0"/>
            <a:r>
              <a:rPr lang="en-US" sz="1200" kern="1200" dirty="0">
                <a:solidFill>
                  <a:schemeClr val="tx1"/>
                </a:solidFill>
                <a:effectLst/>
                <a:latin typeface="+mn-lt"/>
                <a:ea typeface="+mn-ea"/>
                <a:cs typeface="+mn-cs"/>
              </a:rPr>
              <a:t>Majority receive mix of paper and paperless</a:t>
            </a:r>
          </a:p>
          <a:p>
            <a:r>
              <a:rPr lang="en-US" sz="1200" kern="1200" dirty="0">
                <a:solidFill>
                  <a:schemeClr val="tx1"/>
                </a:solidFill>
                <a:effectLst/>
                <a:latin typeface="+mn-lt"/>
                <a:ea typeface="+mn-ea"/>
                <a:cs typeface="+mn-cs"/>
              </a:rPr>
              <a:t>½ say interested in going paperless</a:t>
            </a:r>
            <a:endParaRPr lang="en-US" dirty="0"/>
          </a:p>
        </p:txBody>
      </p:sp>
      <p:sp>
        <p:nvSpPr>
          <p:cNvPr id="4" name="Slide Number Placeholder 3"/>
          <p:cNvSpPr>
            <a:spLocks noGrp="1"/>
          </p:cNvSpPr>
          <p:nvPr>
            <p:ph type="sldNum" sz="quarter" idx="10"/>
          </p:nvPr>
        </p:nvSpPr>
        <p:spPr/>
        <p:txBody>
          <a:bodyPr/>
          <a:lstStyle/>
          <a:p>
            <a:fld id="{BF97509E-80DB-4FC9-B236-9CACDEDE3836}" type="slidenum">
              <a:rPr lang="en-US" smtClean="0"/>
              <a:t>5</a:t>
            </a:fld>
            <a:endParaRPr lang="en-US"/>
          </a:p>
        </p:txBody>
      </p:sp>
    </p:spTree>
    <p:extLst>
      <p:ext uri="{BB962C8B-B14F-4D97-AF65-F5344CB8AC3E}">
        <p14:creationId xmlns:p14="http://schemas.microsoft.com/office/powerpoint/2010/main" val="1177807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number of bill pay channels increases, more traditional payment methods, such as checks,</a:t>
            </a:r>
          </a:p>
          <a:p>
            <a:r>
              <a:rPr lang="en-US" dirty="0"/>
              <a:t>still remain. This makes it even more complicated to support and manage the growing bill pay</a:t>
            </a:r>
          </a:p>
          <a:p>
            <a:r>
              <a:rPr lang="en-US" dirty="0"/>
              <a:t>ecosystem. The challenge for billers is to create the intuitive, seamless options consumers have</a:t>
            </a:r>
          </a:p>
          <a:p>
            <a:r>
              <a:rPr lang="en-US" dirty="0"/>
              <a:t>come to expect.</a:t>
            </a:r>
          </a:p>
        </p:txBody>
      </p:sp>
      <p:sp>
        <p:nvSpPr>
          <p:cNvPr id="4" name="Slide Number Placeholder 3"/>
          <p:cNvSpPr>
            <a:spLocks noGrp="1"/>
          </p:cNvSpPr>
          <p:nvPr>
            <p:ph type="sldNum" sz="quarter" idx="10"/>
          </p:nvPr>
        </p:nvSpPr>
        <p:spPr/>
        <p:txBody>
          <a:bodyPr/>
          <a:lstStyle/>
          <a:p>
            <a:fld id="{BF97509E-80DB-4FC9-B236-9CACDEDE3836}" type="slidenum">
              <a:rPr lang="en-US" smtClean="0"/>
              <a:t>6</a:t>
            </a:fld>
            <a:endParaRPr lang="en-US"/>
          </a:p>
        </p:txBody>
      </p:sp>
    </p:spTree>
    <p:extLst>
      <p:ext uri="{BB962C8B-B14F-4D97-AF65-F5344CB8AC3E}">
        <p14:creationId xmlns:p14="http://schemas.microsoft.com/office/powerpoint/2010/main" val="4258272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influences: (First Data)</a:t>
            </a:r>
          </a:p>
          <a:p>
            <a:r>
              <a:rPr lang="en-US" dirty="0"/>
              <a:t>1.	Late fees 84% </a:t>
            </a:r>
          </a:p>
          <a:p>
            <a:r>
              <a:rPr lang="en-US" dirty="0"/>
              <a:t>2.	Service shutoff 60% </a:t>
            </a:r>
          </a:p>
          <a:p>
            <a:r>
              <a:rPr lang="en-US" dirty="0"/>
              <a:t>3.	Credit score 48% </a:t>
            </a:r>
          </a:p>
          <a:p>
            <a:endParaRPr lang="en-US" dirty="0"/>
          </a:p>
        </p:txBody>
      </p:sp>
      <p:sp>
        <p:nvSpPr>
          <p:cNvPr id="4" name="Slide Number Placeholder 3"/>
          <p:cNvSpPr>
            <a:spLocks noGrp="1"/>
          </p:cNvSpPr>
          <p:nvPr>
            <p:ph type="sldNum" sz="quarter" idx="10"/>
          </p:nvPr>
        </p:nvSpPr>
        <p:spPr/>
        <p:txBody>
          <a:bodyPr/>
          <a:lstStyle/>
          <a:p>
            <a:fld id="{BF97509E-80DB-4FC9-B236-9CACDEDE3836}" type="slidenum">
              <a:rPr lang="en-US" smtClean="0"/>
              <a:t>7</a:t>
            </a:fld>
            <a:endParaRPr lang="en-US"/>
          </a:p>
        </p:txBody>
      </p:sp>
    </p:spTree>
    <p:extLst>
      <p:ext uri="{BB962C8B-B14F-4D97-AF65-F5344CB8AC3E}">
        <p14:creationId xmlns:p14="http://schemas.microsoft.com/office/powerpoint/2010/main" val="145988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7509E-80DB-4FC9-B236-9CACDEDE3836}" type="slidenum">
              <a:rPr lang="en-US" smtClean="0"/>
              <a:t>8</a:t>
            </a:fld>
            <a:endParaRPr lang="en-US"/>
          </a:p>
        </p:txBody>
      </p:sp>
    </p:spTree>
    <p:extLst>
      <p:ext uri="{BB962C8B-B14F-4D97-AF65-F5344CB8AC3E}">
        <p14:creationId xmlns:p14="http://schemas.microsoft.com/office/powerpoint/2010/main" val="1641748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influences</a:t>
            </a:r>
            <a:r>
              <a:rPr lang="en-US" baseline="0" dirty="0" smtClean="0"/>
              <a:t> people to pay online or use electronic billing? </a:t>
            </a:r>
          </a:p>
          <a:p>
            <a:pPr marL="228600" indent="-228600">
              <a:buAutoNum type="arabicPeriod"/>
            </a:pPr>
            <a:r>
              <a:rPr lang="en-US" baseline="0" dirty="0" smtClean="0"/>
              <a:t>They like to have a variety of options. For utilities with larger customer bases, the more options you have the better, because there will always be a group of customers that prefer one method over another.</a:t>
            </a:r>
          </a:p>
          <a:p>
            <a:pPr marL="228600" indent="-228600">
              <a:buAutoNum type="arabicPeriod"/>
            </a:pPr>
            <a:r>
              <a:rPr lang="en-US" baseline="0" dirty="0" smtClean="0"/>
              <a:t>Reducing the impact of paper and ink on the environment is still a deciding factor for a lot of Americans</a:t>
            </a:r>
            <a:endParaRPr lang="en-US" dirty="0"/>
          </a:p>
        </p:txBody>
      </p:sp>
      <p:sp>
        <p:nvSpPr>
          <p:cNvPr id="4" name="Slide Number Placeholder 3"/>
          <p:cNvSpPr>
            <a:spLocks noGrp="1"/>
          </p:cNvSpPr>
          <p:nvPr>
            <p:ph type="sldNum" sz="quarter" idx="10"/>
          </p:nvPr>
        </p:nvSpPr>
        <p:spPr/>
        <p:txBody>
          <a:bodyPr/>
          <a:lstStyle/>
          <a:p>
            <a:fld id="{BF97509E-80DB-4FC9-B236-9CACDEDE3836}" type="slidenum">
              <a:rPr lang="en-US" smtClean="0"/>
              <a:t>9</a:t>
            </a:fld>
            <a:endParaRPr lang="en-US"/>
          </a:p>
        </p:txBody>
      </p:sp>
    </p:spTree>
    <p:extLst>
      <p:ext uri="{BB962C8B-B14F-4D97-AF65-F5344CB8AC3E}">
        <p14:creationId xmlns:p14="http://schemas.microsoft.com/office/powerpoint/2010/main" val="547044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your customers looking for in electronic</a:t>
            </a:r>
            <a:r>
              <a:rPr lang="en-US" baseline="0" dirty="0" smtClean="0"/>
              <a:t> billing and payment offerings?</a:t>
            </a:r>
          </a:p>
          <a:p>
            <a:endParaRPr lang="en-US" dirty="0" smtClean="0"/>
          </a:p>
          <a:p>
            <a:r>
              <a:rPr lang="en-US" dirty="0" smtClean="0"/>
              <a:t>Speed </a:t>
            </a:r>
            <a:r>
              <a:rPr lang="en-US" dirty="0"/>
              <a:t>- Payment options need to synch with consumers’ busy lives. Real-time options, including emergency payment options, are a must.</a:t>
            </a:r>
          </a:p>
          <a:p>
            <a:endParaRPr lang="en-US" dirty="0"/>
          </a:p>
          <a:p>
            <a:r>
              <a:rPr lang="en-US" dirty="0"/>
              <a:t>Security - It’s all about trust. Consumers need to know they can trust their payments are secure, regardless of how they make them.</a:t>
            </a:r>
          </a:p>
          <a:p>
            <a:endParaRPr lang="en-US" dirty="0"/>
          </a:p>
          <a:p>
            <a:r>
              <a:rPr lang="en-US" dirty="0"/>
              <a:t>Satisfaction - Consumers want things on their terms. Affording a variety of ways to receive and pay bills leads to greater satisfaction</a:t>
            </a:r>
          </a:p>
          <a:p>
            <a:endParaRPr lang="en-US" dirty="0"/>
          </a:p>
        </p:txBody>
      </p:sp>
      <p:sp>
        <p:nvSpPr>
          <p:cNvPr id="4" name="Slide Number Placeholder 3"/>
          <p:cNvSpPr>
            <a:spLocks noGrp="1"/>
          </p:cNvSpPr>
          <p:nvPr>
            <p:ph type="sldNum" sz="quarter" idx="10"/>
          </p:nvPr>
        </p:nvSpPr>
        <p:spPr/>
        <p:txBody>
          <a:bodyPr/>
          <a:lstStyle/>
          <a:p>
            <a:fld id="{BF97509E-80DB-4FC9-B236-9CACDEDE3836}" type="slidenum">
              <a:rPr lang="en-US" smtClean="0"/>
              <a:t>10</a:t>
            </a:fld>
            <a:endParaRPr lang="en-US"/>
          </a:p>
        </p:txBody>
      </p:sp>
    </p:spTree>
    <p:extLst>
      <p:ext uri="{BB962C8B-B14F-4D97-AF65-F5344CB8AC3E}">
        <p14:creationId xmlns:p14="http://schemas.microsoft.com/office/powerpoint/2010/main" val="1760174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1015CD-31E5-4AAE-A9DE-47DA84992926}" type="datetimeFigureOut">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5AF41-A977-41CA-9EF1-0B6BACD1778E}" type="slidenum">
              <a:rPr lang="en-US" smtClean="0"/>
              <a:t>‹#›</a:t>
            </a:fld>
            <a:endParaRPr lang="en-US"/>
          </a:p>
        </p:txBody>
      </p:sp>
    </p:spTree>
    <p:extLst>
      <p:ext uri="{BB962C8B-B14F-4D97-AF65-F5344CB8AC3E}">
        <p14:creationId xmlns:p14="http://schemas.microsoft.com/office/powerpoint/2010/main" val="3156626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1015CD-31E5-4AAE-A9DE-47DA84992926}" type="datetimeFigureOut">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5AF41-A977-41CA-9EF1-0B6BACD1778E}" type="slidenum">
              <a:rPr lang="en-US" smtClean="0"/>
              <a:t>‹#›</a:t>
            </a:fld>
            <a:endParaRPr lang="en-US"/>
          </a:p>
        </p:txBody>
      </p:sp>
    </p:spTree>
    <p:extLst>
      <p:ext uri="{BB962C8B-B14F-4D97-AF65-F5344CB8AC3E}">
        <p14:creationId xmlns:p14="http://schemas.microsoft.com/office/powerpoint/2010/main" val="1966553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1015CD-31E5-4AAE-A9DE-47DA84992926}" type="datetimeFigureOut">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5AF41-A977-41CA-9EF1-0B6BACD1778E}" type="slidenum">
              <a:rPr lang="en-US" smtClean="0"/>
              <a:t>‹#›</a:t>
            </a:fld>
            <a:endParaRPr lang="en-US"/>
          </a:p>
        </p:txBody>
      </p:sp>
    </p:spTree>
    <p:extLst>
      <p:ext uri="{BB962C8B-B14F-4D97-AF65-F5344CB8AC3E}">
        <p14:creationId xmlns:p14="http://schemas.microsoft.com/office/powerpoint/2010/main" val="4176736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754748-7A1F-465F-888D-704E0CE19BC5}" type="datetimeFigureOut">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DE3B2-FAA6-45D5-A4C0-8B39BF9051E4}" type="slidenum">
              <a:rPr lang="en-US" smtClean="0"/>
              <a:t>‹#›</a:t>
            </a:fld>
            <a:endParaRPr lang="en-US"/>
          </a:p>
        </p:txBody>
      </p:sp>
    </p:spTree>
    <p:extLst>
      <p:ext uri="{BB962C8B-B14F-4D97-AF65-F5344CB8AC3E}">
        <p14:creationId xmlns:p14="http://schemas.microsoft.com/office/powerpoint/2010/main" val="4174731920"/>
      </p:ext>
    </p:extLst>
  </p:cSld>
  <p:clrMapOvr>
    <a:masterClrMapping/>
  </p:clrMapOvr>
  <mc:AlternateContent xmlns:mc="http://schemas.openxmlformats.org/markup-compatibility/2006" xmlns:p14="http://schemas.microsoft.com/office/powerpoint/2010/main">
    <mc:Choice Requires="p14">
      <p:transition p14:dur="10" advClick="0" advTm="30">
        <p:fade/>
      </p:transition>
    </mc:Choice>
    <mc:Fallback xmlns="">
      <p:transition advClick="0" advTm="3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754748-7A1F-465F-888D-704E0CE19BC5}" type="datetimeFigureOut">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DE3B2-FAA6-45D5-A4C0-8B39BF9051E4}" type="slidenum">
              <a:rPr lang="en-US" smtClean="0"/>
              <a:t>‹#›</a:t>
            </a:fld>
            <a:endParaRPr lang="en-US"/>
          </a:p>
        </p:txBody>
      </p:sp>
    </p:spTree>
    <p:extLst>
      <p:ext uri="{BB962C8B-B14F-4D97-AF65-F5344CB8AC3E}">
        <p14:creationId xmlns:p14="http://schemas.microsoft.com/office/powerpoint/2010/main" val="518810080"/>
      </p:ext>
    </p:extLst>
  </p:cSld>
  <p:clrMapOvr>
    <a:masterClrMapping/>
  </p:clrMapOvr>
  <mc:AlternateContent xmlns:mc="http://schemas.openxmlformats.org/markup-compatibility/2006" xmlns:p14="http://schemas.microsoft.com/office/powerpoint/2010/main">
    <mc:Choice Requires="p14">
      <p:transition p14:dur="10" advClick="0" advTm="30">
        <p:fade/>
      </p:transition>
    </mc:Choice>
    <mc:Fallback xmlns="">
      <p:transition advClick="0" advTm="3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754748-7A1F-465F-888D-704E0CE19BC5}" type="datetimeFigureOut">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DE3B2-FAA6-45D5-A4C0-8B39BF9051E4}" type="slidenum">
              <a:rPr lang="en-US" smtClean="0"/>
              <a:t>‹#›</a:t>
            </a:fld>
            <a:endParaRPr lang="en-US"/>
          </a:p>
        </p:txBody>
      </p:sp>
    </p:spTree>
    <p:extLst>
      <p:ext uri="{BB962C8B-B14F-4D97-AF65-F5344CB8AC3E}">
        <p14:creationId xmlns:p14="http://schemas.microsoft.com/office/powerpoint/2010/main" val="225880186"/>
      </p:ext>
    </p:extLst>
  </p:cSld>
  <p:clrMapOvr>
    <a:masterClrMapping/>
  </p:clrMapOvr>
  <mc:AlternateContent xmlns:mc="http://schemas.openxmlformats.org/markup-compatibility/2006" xmlns:p14="http://schemas.microsoft.com/office/powerpoint/2010/main">
    <mc:Choice Requires="p14">
      <p:transition p14:dur="10" advClick="0" advTm="30">
        <p:fade/>
      </p:transition>
    </mc:Choice>
    <mc:Fallback xmlns="">
      <p:transition advClick="0" advTm="3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754748-7A1F-465F-888D-704E0CE19BC5}" type="datetimeFigureOut">
              <a:rPr lang="en-US" smtClean="0"/>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DE3B2-FAA6-45D5-A4C0-8B39BF9051E4}" type="slidenum">
              <a:rPr lang="en-US" smtClean="0"/>
              <a:t>‹#›</a:t>
            </a:fld>
            <a:endParaRPr lang="en-US"/>
          </a:p>
        </p:txBody>
      </p:sp>
    </p:spTree>
    <p:extLst>
      <p:ext uri="{BB962C8B-B14F-4D97-AF65-F5344CB8AC3E}">
        <p14:creationId xmlns:p14="http://schemas.microsoft.com/office/powerpoint/2010/main" val="494765980"/>
      </p:ext>
    </p:extLst>
  </p:cSld>
  <p:clrMapOvr>
    <a:masterClrMapping/>
  </p:clrMapOvr>
  <mc:AlternateContent xmlns:mc="http://schemas.openxmlformats.org/markup-compatibility/2006" xmlns:p14="http://schemas.microsoft.com/office/powerpoint/2010/main">
    <mc:Choice Requires="p14">
      <p:transition p14:dur="10" advClick="0" advTm="30">
        <p:fade/>
      </p:transition>
    </mc:Choice>
    <mc:Fallback xmlns="">
      <p:transition advClick="0" advTm="3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754748-7A1F-465F-888D-704E0CE19BC5}" type="datetimeFigureOut">
              <a:rPr lang="en-US" smtClean="0"/>
              <a:t>9/15/2017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8DE3B2-FAA6-45D5-A4C0-8B39BF9051E4}" type="slidenum">
              <a:rPr lang="en-US" smtClean="0"/>
              <a:t>‹#›</a:t>
            </a:fld>
            <a:endParaRPr lang="en-US"/>
          </a:p>
        </p:txBody>
      </p:sp>
    </p:spTree>
    <p:extLst>
      <p:ext uri="{BB962C8B-B14F-4D97-AF65-F5344CB8AC3E}">
        <p14:creationId xmlns:p14="http://schemas.microsoft.com/office/powerpoint/2010/main" val="3888150510"/>
      </p:ext>
    </p:extLst>
  </p:cSld>
  <p:clrMapOvr>
    <a:masterClrMapping/>
  </p:clrMapOvr>
  <mc:AlternateContent xmlns:mc="http://schemas.openxmlformats.org/markup-compatibility/2006" xmlns:p14="http://schemas.microsoft.com/office/powerpoint/2010/main">
    <mc:Choice Requires="p14">
      <p:transition p14:dur="10" advClick="0" advTm="30">
        <p:fade/>
      </p:transition>
    </mc:Choice>
    <mc:Fallback xmlns="">
      <p:transition advClick="0" advTm="3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754748-7A1F-465F-888D-704E0CE19BC5}" type="datetimeFigureOut">
              <a:rPr lang="en-US" smtClean="0"/>
              <a:t>9/15/2017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8DE3B2-FAA6-45D5-A4C0-8B39BF9051E4}" type="slidenum">
              <a:rPr lang="en-US" smtClean="0"/>
              <a:t>‹#›</a:t>
            </a:fld>
            <a:endParaRPr lang="en-US"/>
          </a:p>
        </p:txBody>
      </p:sp>
    </p:spTree>
    <p:extLst>
      <p:ext uri="{BB962C8B-B14F-4D97-AF65-F5344CB8AC3E}">
        <p14:creationId xmlns:p14="http://schemas.microsoft.com/office/powerpoint/2010/main" val="1282711518"/>
      </p:ext>
    </p:extLst>
  </p:cSld>
  <p:clrMapOvr>
    <a:masterClrMapping/>
  </p:clrMapOvr>
  <mc:AlternateContent xmlns:mc="http://schemas.openxmlformats.org/markup-compatibility/2006" xmlns:p14="http://schemas.microsoft.com/office/powerpoint/2010/main">
    <mc:Choice Requires="p14">
      <p:transition p14:dur="10" advClick="0" advTm="30">
        <p:fade/>
      </p:transition>
    </mc:Choice>
    <mc:Fallback xmlns="">
      <p:transition advClick="0" advTm="3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54748-7A1F-465F-888D-704E0CE19BC5}" type="datetimeFigureOut">
              <a:rPr lang="en-US" smtClean="0"/>
              <a:t>9/15/2017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8DE3B2-FAA6-45D5-A4C0-8B39BF9051E4}" type="slidenum">
              <a:rPr lang="en-US" smtClean="0"/>
              <a:t>‹#›</a:t>
            </a:fld>
            <a:endParaRPr lang="en-US"/>
          </a:p>
        </p:txBody>
      </p:sp>
    </p:spTree>
    <p:extLst>
      <p:ext uri="{BB962C8B-B14F-4D97-AF65-F5344CB8AC3E}">
        <p14:creationId xmlns:p14="http://schemas.microsoft.com/office/powerpoint/2010/main" val="4283406156"/>
      </p:ext>
    </p:extLst>
  </p:cSld>
  <p:clrMapOvr>
    <a:masterClrMapping/>
  </p:clrMapOvr>
  <mc:AlternateContent xmlns:mc="http://schemas.openxmlformats.org/markup-compatibility/2006" xmlns:p14="http://schemas.microsoft.com/office/powerpoint/2010/main">
    <mc:Choice Requires="p14">
      <p:transition p14:dur="10" advClick="0" advTm="30">
        <p:fade/>
      </p:transition>
    </mc:Choice>
    <mc:Fallback xmlns="">
      <p:transition advClick="0" advTm="3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754748-7A1F-465F-888D-704E0CE19BC5}" type="datetimeFigureOut">
              <a:rPr lang="en-US" smtClean="0"/>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DE3B2-FAA6-45D5-A4C0-8B39BF9051E4}" type="slidenum">
              <a:rPr lang="en-US" smtClean="0"/>
              <a:t>‹#›</a:t>
            </a:fld>
            <a:endParaRPr lang="en-US"/>
          </a:p>
        </p:txBody>
      </p:sp>
    </p:spTree>
    <p:extLst>
      <p:ext uri="{BB962C8B-B14F-4D97-AF65-F5344CB8AC3E}">
        <p14:creationId xmlns:p14="http://schemas.microsoft.com/office/powerpoint/2010/main" val="3122684005"/>
      </p:ext>
    </p:extLst>
  </p:cSld>
  <p:clrMapOvr>
    <a:masterClrMapping/>
  </p:clrMapOvr>
  <mc:AlternateContent xmlns:mc="http://schemas.openxmlformats.org/markup-compatibility/2006" xmlns:p14="http://schemas.microsoft.com/office/powerpoint/2010/main">
    <mc:Choice Requires="p14">
      <p:transition p14:dur="10" advClick="0" advTm="30">
        <p:fade/>
      </p:transition>
    </mc:Choice>
    <mc:Fallback xmlns="">
      <p:transition advClick="0" advTm="3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1015CD-31E5-4AAE-A9DE-47DA84992926}" type="datetimeFigureOut">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5AF41-A977-41CA-9EF1-0B6BACD1778E}" type="slidenum">
              <a:rPr lang="en-US" smtClean="0"/>
              <a:t>‹#›</a:t>
            </a:fld>
            <a:endParaRPr lang="en-US"/>
          </a:p>
        </p:txBody>
      </p:sp>
    </p:spTree>
    <p:extLst>
      <p:ext uri="{BB962C8B-B14F-4D97-AF65-F5344CB8AC3E}">
        <p14:creationId xmlns:p14="http://schemas.microsoft.com/office/powerpoint/2010/main" val="2781043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754748-7A1F-465F-888D-704E0CE19BC5}" type="datetimeFigureOut">
              <a:rPr lang="en-US" smtClean="0"/>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DE3B2-FAA6-45D5-A4C0-8B39BF9051E4}" type="slidenum">
              <a:rPr lang="en-US" smtClean="0"/>
              <a:t>‹#›</a:t>
            </a:fld>
            <a:endParaRPr lang="en-US"/>
          </a:p>
        </p:txBody>
      </p:sp>
    </p:spTree>
    <p:extLst>
      <p:ext uri="{BB962C8B-B14F-4D97-AF65-F5344CB8AC3E}">
        <p14:creationId xmlns:p14="http://schemas.microsoft.com/office/powerpoint/2010/main" val="670708072"/>
      </p:ext>
    </p:extLst>
  </p:cSld>
  <p:clrMapOvr>
    <a:masterClrMapping/>
  </p:clrMapOvr>
  <mc:AlternateContent xmlns:mc="http://schemas.openxmlformats.org/markup-compatibility/2006" xmlns:p14="http://schemas.microsoft.com/office/powerpoint/2010/main">
    <mc:Choice Requires="p14">
      <p:transition p14:dur="10" advClick="0" advTm="30">
        <p:fade/>
      </p:transition>
    </mc:Choice>
    <mc:Fallback xmlns="">
      <p:transition advClick="0" advTm="3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754748-7A1F-465F-888D-704E0CE19BC5}" type="datetimeFigureOut">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DE3B2-FAA6-45D5-A4C0-8B39BF9051E4}" type="slidenum">
              <a:rPr lang="en-US" smtClean="0"/>
              <a:t>‹#›</a:t>
            </a:fld>
            <a:endParaRPr lang="en-US"/>
          </a:p>
        </p:txBody>
      </p:sp>
    </p:spTree>
    <p:extLst>
      <p:ext uri="{BB962C8B-B14F-4D97-AF65-F5344CB8AC3E}">
        <p14:creationId xmlns:p14="http://schemas.microsoft.com/office/powerpoint/2010/main" val="3691426751"/>
      </p:ext>
    </p:extLst>
  </p:cSld>
  <p:clrMapOvr>
    <a:masterClrMapping/>
  </p:clrMapOvr>
  <mc:AlternateContent xmlns:mc="http://schemas.openxmlformats.org/markup-compatibility/2006" xmlns:p14="http://schemas.microsoft.com/office/powerpoint/2010/main">
    <mc:Choice Requires="p14">
      <p:transition p14:dur="10" advClick="0" advTm="30">
        <p:fade/>
      </p:transition>
    </mc:Choice>
    <mc:Fallback xmlns="">
      <p:transition advClick="0" advTm="3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754748-7A1F-465F-888D-704E0CE19BC5}" type="datetimeFigureOut">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DE3B2-FAA6-45D5-A4C0-8B39BF9051E4}" type="slidenum">
              <a:rPr lang="en-US" smtClean="0"/>
              <a:t>‹#›</a:t>
            </a:fld>
            <a:endParaRPr lang="en-US"/>
          </a:p>
        </p:txBody>
      </p:sp>
    </p:spTree>
    <p:extLst>
      <p:ext uri="{BB962C8B-B14F-4D97-AF65-F5344CB8AC3E}">
        <p14:creationId xmlns:p14="http://schemas.microsoft.com/office/powerpoint/2010/main" val="3546649670"/>
      </p:ext>
    </p:extLst>
  </p:cSld>
  <p:clrMapOvr>
    <a:masterClrMapping/>
  </p:clrMapOvr>
  <mc:AlternateContent xmlns:mc="http://schemas.openxmlformats.org/markup-compatibility/2006" xmlns:p14="http://schemas.microsoft.com/office/powerpoint/2010/main">
    <mc:Choice Requires="p14">
      <p:transition p14:dur="10" advClick="0" advTm="30">
        <p:fade/>
      </p:transition>
    </mc:Choice>
    <mc:Fallback xmlns="">
      <p:transition advClick="0" advTm="3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1015CD-31E5-4AAE-A9DE-47DA84992926}" type="datetimeFigureOut">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5AF41-A977-41CA-9EF1-0B6BACD1778E}" type="slidenum">
              <a:rPr lang="en-US" smtClean="0"/>
              <a:t>‹#›</a:t>
            </a:fld>
            <a:endParaRPr lang="en-US"/>
          </a:p>
        </p:txBody>
      </p:sp>
    </p:spTree>
    <p:extLst>
      <p:ext uri="{BB962C8B-B14F-4D97-AF65-F5344CB8AC3E}">
        <p14:creationId xmlns:p14="http://schemas.microsoft.com/office/powerpoint/2010/main" val="168683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1015CD-31E5-4AAE-A9DE-47DA84992926}" type="datetimeFigureOut">
              <a:rPr lang="en-US" smtClean="0"/>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5AF41-A977-41CA-9EF1-0B6BACD1778E}" type="slidenum">
              <a:rPr lang="en-US" smtClean="0"/>
              <a:t>‹#›</a:t>
            </a:fld>
            <a:endParaRPr lang="en-US"/>
          </a:p>
        </p:txBody>
      </p:sp>
    </p:spTree>
    <p:extLst>
      <p:ext uri="{BB962C8B-B14F-4D97-AF65-F5344CB8AC3E}">
        <p14:creationId xmlns:p14="http://schemas.microsoft.com/office/powerpoint/2010/main" val="339378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1015CD-31E5-4AAE-A9DE-47DA84992926}" type="datetimeFigureOut">
              <a:rPr lang="en-US" smtClean="0"/>
              <a:t>9/15/2017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E5AF41-A977-41CA-9EF1-0B6BACD1778E}" type="slidenum">
              <a:rPr lang="en-US" smtClean="0"/>
              <a:t>‹#›</a:t>
            </a:fld>
            <a:endParaRPr lang="en-US"/>
          </a:p>
        </p:txBody>
      </p:sp>
    </p:spTree>
    <p:extLst>
      <p:ext uri="{BB962C8B-B14F-4D97-AF65-F5344CB8AC3E}">
        <p14:creationId xmlns:p14="http://schemas.microsoft.com/office/powerpoint/2010/main" val="379593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1015CD-31E5-4AAE-A9DE-47DA84992926}" type="datetimeFigureOut">
              <a:rPr lang="en-US" smtClean="0"/>
              <a:t>9/15/2017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E5AF41-A977-41CA-9EF1-0B6BACD1778E}" type="slidenum">
              <a:rPr lang="en-US" smtClean="0"/>
              <a:t>‹#›</a:t>
            </a:fld>
            <a:endParaRPr lang="en-US"/>
          </a:p>
        </p:txBody>
      </p:sp>
    </p:spTree>
    <p:extLst>
      <p:ext uri="{BB962C8B-B14F-4D97-AF65-F5344CB8AC3E}">
        <p14:creationId xmlns:p14="http://schemas.microsoft.com/office/powerpoint/2010/main" val="1535641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015CD-31E5-4AAE-A9DE-47DA84992926}" type="datetimeFigureOut">
              <a:rPr lang="en-US" smtClean="0"/>
              <a:t>9/15/2017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E5AF41-A977-41CA-9EF1-0B6BACD1778E}" type="slidenum">
              <a:rPr lang="en-US" smtClean="0"/>
              <a:t>‹#›</a:t>
            </a:fld>
            <a:endParaRPr lang="en-US"/>
          </a:p>
        </p:txBody>
      </p:sp>
    </p:spTree>
    <p:extLst>
      <p:ext uri="{BB962C8B-B14F-4D97-AF65-F5344CB8AC3E}">
        <p14:creationId xmlns:p14="http://schemas.microsoft.com/office/powerpoint/2010/main" val="417526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1015CD-31E5-4AAE-A9DE-47DA84992926}" type="datetimeFigureOut">
              <a:rPr lang="en-US" smtClean="0"/>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5AF41-A977-41CA-9EF1-0B6BACD1778E}" type="slidenum">
              <a:rPr lang="en-US" smtClean="0"/>
              <a:t>‹#›</a:t>
            </a:fld>
            <a:endParaRPr lang="en-US"/>
          </a:p>
        </p:txBody>
      </p:sp>
    </p:spTree>
    <p:extLst>
      <p:ext uri="{BB962C8B-B14F-4D97-AF65-F5344CB8AC3E}">
        <p14:creationId xmlns:p14="http://schemas.microsoft.com/office/powerpoint/2010/main" val="246121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1015CD-31E5-4AAE-A9DE-47DA84992926}" type="datetimeFigureOut">
              <a:rPr lang="en-US" smtClean="0"/>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5AF41-A977-41CA-9EF1-0B6BACD1778E}" type="slidenum">
              <a:rPr lang="en-US" smtClean="0"/>
              <a:t>‹#›</a:t>
            </a:fld>
            <a:endParaRPr lang="en-US"/>
          </a:p>
        </p:txBody>
      </p:sp>
    </p:spTree>
    <p:extLst>
      <p:ext uri="{BB962C8B-B14F-4D97-AF65-F5344CB8AC3E}">
        <p14:creationId xmlns:p14="http://schemas.microsoft.com/office/powerpoint/2010/main" val="395756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015CD-31E5-4AAE-A9DE-47DA84992926}" type="datetimeFigureOut">
              <a:rPr lang="en-US" smtClean="0"/>
              <a:t>9/15/2017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5AF41-A977-41CA-9EF1-0B6BACD1778E}" type="slidenum">
              <a:rPr lang="en-US" smtClean="0"/>
              <a:t>‹#›</a:t>
            </a:fld>
            <a:endParaRPr lang="en-US"/>
          </a:p>
        </p:txBody>
      </p:sp>
    </p:spTree>
    <p:extLst>
      <p:ext uri="{BB962C8B-B14F-4D97-AF65-F5344CB8AC3E}">
        <p14:creationId xmlns:p14="http://schemas.microsoft.com/office/powerpoint/2010/main" val="2853904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31000">
              <a:srgbClr val="C00000"/>
            </a:gs>
            <a:gs pos="99000">
              <a:srgbClr val="4F0000"/>
            </a:gs>
            <a:gs pos="0">
              <a:srgbClr val="C00000"/>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54748-7A1F-465F-888D-704E0CE19BC5}" type="datetimeFigureOut">
              <a:rPr lang="en-US" smtClean="0"/>
              <a:t>9/15/2017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DE3B2-FAA6-45D5-A4C0-8B39BF9051E4}" type="slidenum">
              <a:rPr lang="en-US" smtClean="0"/>
              <a:t>‹#›</a:t>
            </a:fld>
            <a:endParaRPr lang="en-US"/>
          </a:p>
        </p:txBody>
      </p:sp>
    </p:spTree>
    <p:extLst>
      <p:ext uri="{BB962C8B-B14F-4D97-AF65-F5344CB8AC3E}">
        <p14:creationId xmlns:p14="http://schemas.microsoft.com/office/powerpoint/2010/main" val="2060508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advTm="30">
        <p:fade/>
      </p:transition>
    </mc:Choice>
    <mc:Fallback xmlns="">
      <p:transition advClick="0" advTm="3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microsoft.com/office/2007/relationships/hdphoto" Target="../media/hdphoto8.wdp"/><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microsoft.com/office/2007/relationships/hdphoto" Target="../media/hdphoto9.wdp"/><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microsoft.com/office/2007/relationships/hdphoto" Target="../media/hdphoto9.wdp"/><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microsoft.com/office/2007/relationships/hdphoto" Target="../media/hdphoto10.wdp"/><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microsoft.com/office/2007/relationships/hdphoto" Target="../media/hdphoto11.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a:off x="0" y="0"/>
            <a:ext cx="12192000" cy="6858000"/>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l="100000" t="100000"/>
            </a:path>
            <a:tileRect r="-100000" b="-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p:cNvSpPr txBox="1"/>
          <p:nvPr/>
        </p:nvSpPr>
        <p:spPr>
          <a:xfrm>
            <a:off x="960895" y="4343232"/>
            <a:ext cx="11302225" cy="1569660"/>
          </a:xfrm>
          <a:prstGeom prst="rect">
            <a:avLst/>
          </a:prstGeom>
          <a:solidFill>
            <a:srgbClr val="262626">
              <a:alpha val="60000"/>
            </a:srgbClr>
          </a:solidFill>
        </p:spPr>
        <p:txBody>
          <a:bodyPr wrap="square" rtlCol="0">
            <a:spAutoFit/>
          </a:bodyPr>
          <a:lstStyle/>
          <a:p>
            <a:pPr algn="r"/>
            <a:r>
              <a:rPr lang="en-US" sz="4800" dirty="0">
                <a:solidFill>
                  <a:schemeClr val="bg1"/>
                </a:solidFill>
                <a:latin typeface="Leelawadee UI Semilight" panose="020B0402040204020203" pitchFamily="34" charset="-34"/>
                <a:cs typeface="Leelawadee UI Semilight" panose="020B0402040204020203" pitchFamily="34" charset="-34"/>
              </a:rPr>
              <a:t>Best Practices in Utility Billing and Payments </a:t>
            </a:r>
          </a:p>
        </p:txBody>
      </p:sp>
      <p:pic>
        <p:nvPicPr>
          <p:cNvPr id="4" name="Picture 3"/>
          <p:cNvPicPr>
            <a:picLocks noChangeAspect="1"/>
          </p:cNvPicPr>
          <p:nvPr/>
        </p:nvPicPr>
        <p:blipFill>
          <a:blip r:embed="rId2"/>
          <a:stretch>
            <a:fillRect/>
          </a:stretch>
        </p:blipFill>
        <p:spPr>
          <a:xfrm>
            <a:off x="9993169" y="5985116"/>
            <a:ext cx="2198831" cy="800661"/>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0" y="-1"/>
            <a:ext cx="12192000" cy="3391403"/>
          </a:xfrm>
          <a:prstGeom prst="rect">
            <a:avLst/>
          </a:prstGeom>
        </p:spPr>
      </p:pic>
    </p:spTree>
    <p:extLst>
      <p:ext uri="{BB962C8B-B14F-4D97-AF65-F5344CB8AC3E}">
        <p14:creationId xmlns:p14="http://schemas.microsoft.com/office/powerpoint/2010/main" val="1919383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a:off x="0" y="0"/>
            <a:ext cx="12192000" cy="6858000"/>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l="100000" t="100000"/>
            </a:path>
            <a:tileRect r="-100000" b="-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p:cNvSpPr txBox="1"/>
          <p:nvPr/>
        </p:nvSpPr>
        <p:spPr>
          <a:xfrm>
            <a:off x="111248" y="266183"/>
            <a:ext cx="12080752" cy="769441"/>
          </a:xfrm>
          <a:prstGeom prst="rect">
            <a:avLst/>
          </a:prstGeom>
          <a:solidFill>
            <a:srgbClr val="262626">
              <a:alpha val="60000"/>
            </a:srgbClr>
          </a:solidFill>
        </p:spPr>
        <p:txBody>
          <a:bodyPr wrap="square" rtlCol="0">
            <a:spAutoFit/>
          </a:bodyPr>
          <a:lstStyle/>
          <a:p>
            <a:pPr algn="r"/>
            <a:r>
              <a:rPr lang="en-US" sz="4400" dirty="0">
                <a:solidFill>
                  <a:schemeClr val="bg1"/>
                </a:solidFill>
                <a:latin typeface="Leelawadee UI Semilight" panose="020B0402040204020203" pitchFamily="34" charset="-34"/>
                <a:cs typeface="Leelawadee UI Semilight" panose="020B0402040204020203" pitchFamily="34" charset="-34"/>
              </a:rPr>
              <a:t>Current Trends &amp; Projections</a:t>
            </a:r>
          </a:p>
        </p:txBody>
      </p:sp>
      <p:pic>
        <p:nvPicPr>
          <p:cNvPr id="4" name="Picture 3"/>
          <p:cNvPicPr>
            <a:picLocks noChangeAspect="1"/>
          </p:cNvPicPr>
          <p:nvPr/>
        </p:nvPicPr>
        <p:blipFill>
          <a:blip r:embed="rId3"/>
          <a:stretch>
            <a:fillRect/>
          </a:stretch>
        </p:blipFill>
        <p:spPr>
          <a:xfrm>
            <a:off x="9993169" y="5985116"/>
            <a:ext cx="2198831" cy="800661"/>
          </a:xfrm>
          <a:prstGeom prst="rect">
            <a:avLst/>
          </a:prstGeom>
        </p:spPr>
      </p:pic>
      <p:sp>
        <p:nvSpPr>
          <p:cNvPr id="2" name="TextBox 1"/>
          <p:cNvSpPr txBox="1"/>
          <p:nvPr/>
        </p:nvSpPr>
        <p:spPr>
          <a:xfrm>
            <a:off x="5659121" y="1876625"/>
            <a:ext cx="7040880" cy="646331"/>
          </a:xfrm>
          <a:prstGeom prst="rect">
            <a:avLst/>
          </a:prstGeom>
          <a:noFill/>
        </p:spPr>
        <p:txBody>
          <a:bodyPr wrap="square" rtlCol="0">
            <a:spAutoFit/>
          </a:bodyPr>
          <a:lstStyle/>
          <a:p>
            <a:r>
              <a:rPr lang="en-US" sz="3600" dirty="0">
                <a:solidFill>
                  <a:schemeClr val="bg1"/>
                </a:solidFill>
                <a:latin typeface="Segoe UI Light" panose="020B0502040204020203" pitchFamily="34" charset="0"/>
                <a:cs typeface="Segoe UI Light" panose="020B0502040204020203" pitchFamily="34" charset="0"/>
              </a:rPr>
              <a:t>Speed</a:t>
            </a:r>
          </a:p>
        </p:txBody>
      </p:sp>
      <p:sp>
        <p:nvSpPr>
          <p:cNvPr id="3" name="TextBox 2"/>
          <p:cNvSpPr txBox="1"/>
          <p:nvPr/>
        </p:nvSpPr>
        <p:spPr>
          <a:xfrm>
            <a:off x="762000" y="-1117600"/>
            <a:ext cx="5125464" cy="9325630"/>
          </a:xfrm>
          <a:prstGeom prst="rect">
            <a:avLst/>
          </a:prstGeom>
          <a:noFill/>
        </p:spPr>
        <p:txBody>
          <a:bodyPr wrap="square" rtlCol="0">
            <a:spAutoFit/>
          </a:bodyPr>
          <a:lstStyle/>
          <a:p>
            <a:r>
              <a:rPr lang="en-US" sz="60000" dirty="0">
                <a:solidFill>
                  <a:srgbClr val="55140F"/>
                </a:solidFill>
              </a:rPr>
              <a:t>S</a:t>
            </a:r>
          </a:p>
        </p:txBody>
      </p:sp>
      <p:sp>
        <p:nvSpPr>
          <p:cNvPr id="7" name="TextBox 6"/>
          <p:cNvSpPr txBox="1"/>
          <p:nvPr/>
        </p:nvSpPr>
        <p:spPr>
          <a:xfrm>
            <a:off x="5659121" y="2575986"/>
            <a:ext cx="7040880" cy="1754326"/>
          </a:xfrm>
          <a:prstGeom prst="rect">
            <a:avLst/>
          </a:prstGeom>
          <a:noFill/>
        </p:spPr>
        <p:txBody>
          <a:bodyPr wrap="square" rtlCol="0">
            <a:spAutoFit/>
          </a:bodyPr>
          <a:lstStyle/>
          <a:p>
            <a:endParaRPr lang="en-US" sz="3600" dirty="0">
              <a:latin typeface="Segoe UI Light" panose="020B0502040204020203" pitchFamily="34" charset="0"/>
              <a:cs typeface="Segoe UI Light" panose="020B0502040204020203" pitchFamily="34" charset="0"/>
            </a:endParaRPr>
          </a:p>
          <a:p>
            <a:r>
              <a:rPr lang="en-US" sz="3600" dirty="0">
                <a:solidFill>
                  <a:schemeClr val="bg1"/>
                </a:solidFill>
                <a:latin typeface="Segoe UI Light" panose="020B0502040204020203" pitchFamily="34" charset="0"/>
                <a:cs typeface="Segoe UI Light" panose="020B0502040204020203" pitchFamily="34" charset="0"/>
              </a:rPr>
              <a:t>Security</a:t>
            </a:r>
          </a:p>
          <a:p>
            <a:endParaRPr lang="en-US" sz="3600" dirty="0">
              <a:latin typeface="Segoe UI Light" panose="020B0502040204020203" pitchFamily="34" charset="0"/>
              <a:cs typeface="Segoe UI Light" panose="020B0502040204020203" pitchFamily="34" charset="0"/>
            </a:endParaRPr>
          </a:p>
        </p:txBody>
      </p:sp>
      <p:sp>
        <p:nvSpPr>
          <p:cNvPr id="8" name="TextBox 7"/>
          <p:cNvSpPr txBox="1"/>
          <p:nvPr/>
        </p:nvSpPr>
        <p:spPr>
          <a:xfrm>
            <a:off x="5659121" y="3985846"/>
            <a:ext cx="7040880" cy="1754326"/>
          </a:xfrm>
          <a:prstGeom prst="rect">
            <a:avLst/>
          </a:prstGeom>
          <a:noFill/>
        </p:spPr>
        <p:txBody>
          <a:bodyPr wrap="square" rtlCol="0">
            <a:spAutoFit/>
          </a:bodyPr>
          <a:lstStyle/>
          <a:p>
            <a:endParaRPr lang="en-US" sz="3600" dirty="0">
              <a:latin typeface="Segoe UI Light" panose="020B0502040204020203" pitchFamily="34" charset="0"/>
              <a:cs typeface="Segoe UI Light" panose="020B0502040204020203" pitchFamily="34" charset="0"/>
            </a:endParaRPr>
          </a:p>
          <a:p>
            <a:r>
              <a:rPr lang="en-US" sz="3600" dirty="0">
                <a:solidFill>
                  <a:schemeClr val="bg1"/>
                </a:solidFill>
                <a:latin typeface="Segoe UI Light" panose="020B0502040204020203" pitchFamily="34" charset="0"/>
                <a:cs typeface="Segoe UI Light" panose="020B0502040204020203" pitchFamily="34" charset="0"/>
              </a:rPr>
              <a:t>Satisfaction</a:t>
            </a:r>
          </a:p>
          <a:p>
            <a:endParaRPr lang="en-US" sz="3600" dirty="0">
              <a:latin typeface="Segoe UI Light" panose="020B0502040204020203" pitchFamily="34" charset="0"/>
              <a:cs typeface="Segoe UI Light" panose="020B0502040204020203" pitchFamily="34" charset="0"/>
            </a:endParaRPr>
          </a:p>
        </p:txBody>
      </p:sp>
      <p:sp>
        <p:nvSpPr>
          <p:cNvPr id="9" name="TextBox 8"/>
          <p:cNvSpPr txBox="1"/>
          <p:nvPr/>
        </p:nvSpPr>
        <p:spPr>
          <a:xfrm>
            <a:off x="148856" y="6400800"/>
            <a:ext cx="2020186" cy="369332"/>
          </a:xfrm>
          <a:prstGeom prst="rect">
            <a:avLst/>
          </a:prstGeom>
          <a:noFill/>
        </p:spPr>
        <p:txBody>
          <a:bodyPr wrap="square" rtlCol="0">
            <a:spAutoFit/>
          </a:bodyPr>
          <a:lstStyle/>
          <a:p>
            <a:r>
              <a:rPr lang="en-US" dirty="0">
                <a:solidFill>
                  <a:schemeClr val="tx1">
                    <a:lumMod val="50000"/>
                    <a:lumOff val="50000"/>
                  </a:schemeClr>
                </a:solidFill>
              </a:rPr>
              <a:t>Fiserv</a:t>
            </a:r>
          </a:p>
        </p:txBody>
      </p:sp>
    </p:spTree>
    <p:extLst>
      <p:ext uri="{BB962C8B-B14F-4D97-AF65-F5344CB8AC3E}">
        <p14:creationId xmlns:p14="http://schemas.microsoft.com/office/powerpoint/2010/main" val="4278642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a:off x="0" y="0"/>
            <a:ext cx="12192000" cy="6858000"/>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l="100000" t="100000"/>
            </a:path>
            <a:tileRect r="-100000" b="-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p:cNvSpPr txBox="1"/>
          <p:nvPr/>
        </p:nvSpPr>
        <p:spPr>
          <a:xfrm>
            <a:off x="111248" y="266183"/>
            <a:ext cx="12080752" cy="769441"/>
          </a:xfrm>
          <a:prstGeom prst="rect">
            <a:avLst/>
          </a:prstGeom>
          <a:solidFill>
            <a:srgbClr val="262626">
              <a:alpha val="60000"/>
            </a:srgbClr>
          </a:solidFill>
        </p:spPr>
        <p:txBody>
          <a:bodyPr wrap="square" rtlCol="0">
            <a:spAutoFit/>
          </a:bodyPr>
          <a:lstStyle/>
          <a:p>
            <a:pPr algn="r"/>
            <a:r>
              <a:rPr lang="en-US" sz="4400" dirty="0">
                <a:solidFill>
                  <a:schemeClr val="bg1"/>
                </a:solidFill>
                <a:latin typeface="Leelawadee UI Semilight" panose="020B0402040204020203" pitchFamily="34" charset="-34"/>
                <a:cs typeface="Leelawadee UI Semilight" panose="020B0402040204020203" pitchFamily="34" charset="-34"/>
              </a:rPr>
              <a:t>Current Trends &amp; Projections</a:t>
            </a:r>
          </a:p>
        </p:txBody>
      </p:sp>
      <p:pic>
        <p:nvPicPr>
          <p:cNvPr id="4" name="Picture 3"/>
          <p:cNvPicPr>
            <a:picLocks noChangeAspect="1"/>
          </p:cNvPicPr>
          <p:nvPr/>
        </p:nvPicPr>
        <p:blipFill>
          <a:blip r:embed="rId3"/>
          <a:stretch>
            <a:fillRect/>
          </a:stretch>
        </p:blipFill>
        <p:spPr>
          <a:xfrm>
            <a:off x="9993169" y="5985116"/>
            <a:ext cx="2198831" cy="800661"/>
          </a:xfrm>
          <a:prstGeom prst="rect">
            <a:avLst/>
          </a:prstGeom>
        </p:spPr>
      </p:pic>
      <p:sp>
        <p:nvSpPr>
          <p:cNvPr id="9" name="Arrow: Down 8"/>
          <p:cNvSpPr/>
          <p:nvPr/>
        </p:nvSpPr>
        <p:spPr>
          <a:xfrm>
            <a:off x="8194098" y="2032896"/>
            <a:ext cx="1915969" cy="3159760"/>
          </a:xfrm>
          <a:prstGeom prst="down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94098" y="3012611"/>
            <a:ext cx="4285077" cy="1200329"/>
          </a:xfrm>
          <a:prstGeom prst="rect">
            <a:avLst/>
          </a:prstGeom>
          <a:noFill/>
        </p:spPr>
        <p:txBody>
          <a:bodyPr wrap="square" rtlCol="0">
            <a:spAutoFit/>
          </a:bodyPr>
          <a:lstStyle/>
          <a:p>
            <a:pPr algn="ctr"/>
            <a:r>
              <a:rPr lang="en-US" sz="3600" dirty="0">
                <a:solidFill>
                  <a:schemeClr val="bg1">
                    <a:lumMod val="85000"/>
                  </a:schemeClr>
                </a:solidFill>
                <a:latin typeface="Segoe UI Light" panose="020B0502040204020203" pitchFamily="34" charset="0"/>
                <a:cs typeface="Segoe UI Light" panose="020B0502040204020203" pitchFamily="34" charset="0"/>
              </a:rPr>
              <a:t>decline in paper checks</a:t>
            </a:r>
          </a:p>
        </p:txBody>
      </p:sp>
      <p:pic>
        <p:nvPicPr>
          <p:cNvPr id="2" name="Picture 1"/>
          <p:cNvPicPr>
            <a:picLocks noChangeAspect="1"/>
          </p:cNvPicPr>
          <p:nvPr/>
        </p:nvPicPr>
        <p:blipFill>
          <a:blip r:embed="rId4"/>
          <a:stretch>
            <a:fillRect/>
          </a:stretch>
        </p:blipFill>
        <p:spPr>
          <a:xfrm>
            <a:off x="111248" y="2719247"/>
            <a:ext cx="7519579" cy="3655458"/>
          </a:xfrm>
          <a:prstGeom prst="rect">
            <a:avLst/>
          </a:prstGeom>
        </p:spPr>
      </p:pic>
    </p:spTree>
    <p:extLst>
      <p:ext uri="{BB962C8B-B14F-4D97-AF65-F5344CB8AC3E}">
        <p14:creationId xmlns:p14="http://schemas.microsoft.com/office/powerpoint/2010/main" val="192156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a:off x="0" y="0"/>
            <a:ext cx="12192000" cy="6858000"/>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l="100000" t="100000"/>
            </a:path>
            <a:tileRect r="-100000" b="-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p:cNvSpPr txBox="1"/>
          <p:nvPr/>
        </p:nvSpPr>
        <p:spPr>
          <a:xfrm>
            <a:off x="111248" y="266183"/>
            <a:ext cx="12080752" cy="769441"/>
          </a:xfrm>
          <a:prstGeom prst="rect">
            <a:avLst/>
          </a:prstGeom>
          <a:solidFill>
            <a:srgbClr val="262626">
              <a:alpha val="60000"/>
            </a:srgbClr>
          </a:solidFill>
        </p:spPr>
        <p:txBody>
          <a:bodyPr wrap="square" rtlCol="0">
            <a:spAutoFit/>
          </a:bodyPr>
          <a:lstStyle/>
          <a:p>
            <a:pPr algn="r"/>
            <a:r>
              <a:rPr lang="en-US" sz="4400" dirty="0">
                <a:solidFill>
                  <a:schemeClr val="bg1"/>
                </a:solidFill>
                <a:latin typeface="Leelawadee UI Semilight" panose="020B0402040204020203" pitchFamily="34" charset="-34"/>
                <a:cs typeface="Leelawadee UI Semilight" panose="020B0402040204020203" pitchFamily="34" charset="-34"/>
              </a:rPr>
              <a:t>Current Trends &amp; Projections</a:t>
            </a:r>
          </a:p>
        </p:txBody>
      </p:sp>
      <p:pic>
        <p:nvPicPr>
          <p:cNvPr id="4" name="Picture 3"/>
          <p:cNvPicPr>
            <a:picLocks noChangeAspect="1"/>
          </p:cNvPicPr>
          <p:nvPr/>
        </p:nvPicPr>
        <p:blipFill>
          <a:blip r:embed="rId3"/>
          <a:stretch>
            <a:fillRect/>
          </a:stretch>
        </p:blipFill>
        <p:spPr>
          <a:xfrm>
            <a:off x="9993169" y="5985116"/>
            <a:ext cx="2198831" cy="800661"/>
          </a:xfrm>
          <a:prstGeom prst="rect">
            <a:avLst/>
          </a:prstGeom>
        </p:spPr>
      </p:pic>
      <p:sp>
        <p:nvSpPr>
          <p:cNvPr id="12" name="TextBox 11"/>
          <p:cNvSpPr txBox="1"/>
          <p:nvPr/>
        </p:nvSpPr>
        <p:spPr>
          <a:xfrm>
            <a:off x="5600101" y="1631539"/>
            <a:ext cx="5208001" cy="646331"/>
          </a:xfrm>
          <a:prstGeom prst="rect">
            <a:avLst/>
          </a:prstGeom>
          <a:noFill/>
        </p:spPr>
        <p:txBody>
          <a:bodyPr wrap="square" rtlCol="0">
            <a:spAutoFit/>
          </a:bodyPr>
          <a:lstStyle/>
          <a:p>
            <a:pPr algn="ctr"/>
            <a:r>
              <a:rPr lang="en-US" sz="3600" b="1" dirty="0">
                <a:solidFill>
                  <a:schemeClr val="bg1">
                    <a:lumMod val="85000"/>
                  </a:schemeClr>
                </a:solidFill>
                <a:latin typeface="Segoe UI Light" panose="020B0502040204020203" pitchFamily="34" charset="0"/>
                <a:cs typeface="Segoe UI Light" panose="020B0502040204020203" pitchFamily="34" charset="0"/>
              </a:rPr>
              <a:t>Mobile payment options</a:t>
            </a:r>
          </a:p>
        </p:txBody>
      </p:sp>
      <p:sp>
        <p:nvSpPr>
          <p:cNvPr id="13" name="TextBox 12"/>
          <p:cNvSpPr txBox="1"/>
          <p:nvPr/>
        </p:nvSpPr>
        <p:spPr>
          <a:xfrm>
            <a:off x="111248" y="6488669"/>
            <a:ext cx="2020186" cy="369332"/>
          </a:xfrm>
          <a:prstGeom prst="rect">
            <a:avLst/>
          </a:prstGeom>
          <a:noFill/>
        </p:spPr>
        <p:txBody>
          <a:bodyPr wrap="square" rtlCol="0">
            <a:spAutoFit/>
          </a:bodyPr>
          <a:lstStyle/>
          <a:p>
            <a:r>
              <a:rPr lang="en-US" dirty="0">
                <a:solidFill>
                  <a:schemeClr val="tx1">
                    <a:lumMod val="50000"/>
                    <a:lumOff val="50000"/>
                  </a:schemeClr>
                </a:solidFill>
              </a:rPr>
              <a:t>Crunch Network</a:t>
            </a:r>
          </a:p>
        </p:txBody>
      </p:sp>
      <p:sp>
        <p:nvSpPr>
          <p:cNvPr id="10" name="TextBox 9"/>
          <p:cNvSpPr txBox="1"/>
          <p:nvPr/>
        </p:nvSpPr>
        <p:spPr>
          <a:xfrm>
            <a:off x="5600102" y="2475337"/>
            <a:ext cx="5208001" cy="523220"/>
          </a:xfrm>
          <a:prstGeom prst="rect">
            <a:avLst/>
          </a:prstGeom>
          <a:noFill/>
        </p:spPr>
        <p:txBody>
          <a:bodyPr wrap="square" rtlCol="0">
            <a:spAutoFit/>
          </a:bodyPr>
          <a:lstStyle/>
          <a:p>
            <a:pPr marL="457200" indent="-457200" algn="ctr">
              <a:buFont typeface="Wingdings" panose="05000000000000000000" pitchFamily="2" charset="2"/>
              <a:buChar char="ü"/>
            </a:pPr>
            <a:r>
              <a:rPr lang="en-US" sz="2800" dirty="0">
                <a:solidFill>
                  <a:schemeClr val="bg1">
                    <a:lumMod val="85000"/>
                  </a:schemeClr>
                </a:solidFill>
                <a:latin typeface="Segoe UI Light" panose="020B0502040204020203" pitchFamily="34" charset="0"/>
                <a:cs typeface="Segoe UI Light" panose="020B0502040204020203" pitchFamily="34" charset="0"/>
              </a:rPr>
              <a:t>Higher customer satisfaction</a:t>
            </a:r>
          </a:p>
        </p:txBody>
      </p:sp>
      <p:sp>
        <p:nvSpPr>
          <p:cNvPr id="11" name="TextBox 10"/>
          <p:cNvSpPr txBox="1"/>
          <p:nvPr/>
        </p:nvSpPr>
        <p:spPr>
          <a:xfrm>
            <a:off x="5268930" y="3101970"/>
            <a:ext cx="6439303" cy="523220"/>
          </a:xfrm>
          <a:prstGeom prst="rect">
            <a:avLst/>
          </a:prstGeom>
          <a:noFill/>
        </p:spPr>
        <p:txBody>
          <a:bodyPr wrap="square" rtlCol="0">
            <a:spAutoFit/>
          </a:bodyPr>
          <a:lstStyle/>
          <a:p>
            <a:pPr marL="514350" indent="-514350" algn="ctr">
              <a:buFont typeface="Wingdings" panose="05000000000000000000" pitchFamily="2" charset="2"/>
              <a:buChar char="ü"/>
            </a:pPr>
            <a:r>
              <a:rPr lang="en-US" sz="2800" dirty="0">
                <a:solidFill>
                  <a:schemeClr val="bg1">
                    <a:lumMod val="85000"/>
                  </a:schemeClr>
                </a:solidFill>
                <a:latin typeface="Segoe UI Light" panose="020B0502040204020203" pitchFamily="34" charset="0"/>
                <a:cs typeface="Segoe UI Light" panose="020B0502040204020203" pitchFamily="34" charset="0"/>
              </a:rPr>
              <a:t>Mobile self-service engagement</a:t>
            </a:r>
          </a:p>
        </p:txBody>
      </p:sp>
      <p:sp>
        <p:nvSpPr>
          <p:cNvPr id="14" name="TextBox 13"/>
          <p:cNvSpPr txBox="1"/>
          <p:nvPr/>
        </p:nvSpPr>
        <p:spPr>
          <a:xfrm>
            <a:off x="4208161" y="3728603"/>
            <a:ext cx="5208001" cy="523220"/>
          </a:xfrm>
          <a:prstGeom prst="rect">
            <a:avLst/>
          </a:prstGeom>
          <a:noFill/>
        </p:spPr>
        <p:txBody>
          <a:bodyPr wrap="square" rtlCol="0">
            <a:spAutoFit/>
          </a:bodyPr>
          <a:lstStyle/>
          <a:p>
            <a:pPr marL="1371600" lvl="2" indent="-457200" algn="ctr">
              <a:buFont typeface="Wingdings" panose="05000000000000000000" pitchFamily="2" charset="2"/>
              <a:buChar char="ü"/>
            </a:pPr>
            <a:r>
              <a:rPr lang="en-US" sz="2800" dirty="0">
                <a:solidFill>
                  <a:schemeClr val="bg1">
                    <a:lumMod val="85000"/>
                  </a:schemeClr>
                </a:solidFill>
                <a:latin typeface="Segoe UI Light" panose="020B0502040204020203" pitchFamily="34" charset="0"/>
                <a:cs typeface="Segoe UI Light" panose="020B0502040204020203" pitchFamily="34" charset="0"/>
              </a:rPr>
              <a:t>E-bill activations</a:t>
            </a: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235613" y="1918913"/>
            <a:ext cx="4466533" cy="4466533"/>
          </a:xfrm>
          <a:prstGeom prst="rect">
            <a:avLst/>
          </a:prstGeom>
        </p:spPr>
      </p:pic>
    </p:spTree>
    <p:extLst>
      <p:ext uri="{BB962C8B-B14F-4D97-AF65-F5344CB8AC3E}">
        <p14:creationId xmlns:p14="http://schemas.microsoft.com/office/powerpoint/2010/main" val="4120331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a:off x="0" y="0"/>
            <a:ext cx="12192000" cy="6858000"/>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l="100000" t="100000"/>
            </a:path>
            <a:tileRect r="-100000" b="-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p:cNvSpPr txBox="1"/>
          <p:nvPr/>
        </p:nvSpPr>
        <p:spPr>
          <a:xfrm>
            <a:off x="111248" y="266183"/>
            <a:ext cx="12080752" cy="769441"/>
          </a:xfrm>
          <a:prstGeom prst="rect">
            <a:avLst/>
          </a:prstGeom>
          <a:solidFill>
            <a:srgbClr val="262626">
              <a:alpha val="60000"/>
            </a:srgbClr>
          </a:solidFill>
        </p:spPr>
        <p:txBody>
          <a:bodyPr wrap="square" rtlCol="0">
            <a:spAutoFit/>
          </a:bodyPr>
          <a:lstStyle/>
          <a:p>
            <a:pPr algn="r"/>
            <a:r>
              <a:rPr lang="en-US" sz="4400" dirty="0">
                <a:solidFill>
                  <a:schemeClr val="bg1"/>
                </a:solidFill>
                <a:latin typeface="Leelawadee UI Semilight" panose="020B0402040204020203" pitchFamily="34" charset="-34"/>
                <a:cs typeface="Leelawadee UI Semilight" panose="020B0402040204020203" pitchFamily="34" charset="-34"/>
              </a:rPr>
              <a:t>Current Trends &amp; Projections</a:t>
            </a:r>
          </a:p>
        </p:txBody>
      </p:sp>
      <p:pic>
        <p:nvPicPr>
          <p:cNvPr id="4" name="Picture 3"/>
          <p:cNvPicPr>
            <a:picLocks noChangeAspect="1"/>
          </p:cNvPicPr>
          <p:nvPr/>
        </p:nvPicPr>
        <p:blipFill>
          <a:blip r:embed="rId3"/>
          <a:stretch>
            <a:fillRect/>
          </a:stretch>
        </p:blipFill>
        <p:spPr>
          <a:xfrm>
            <a:off x="9993169" y="5985116"/>
            <a:ext cx="2198831" cy="800661"/>
          </a:xfrm>
          <a:prstGeom prst="rect">
            <a:avLst/>
          </a:prstGeom>
        </p:spPr>
      </p:pic>
      <p:sp>
        <p:nvSpPr>
          <p:cNvPr id="12" name="TextBox 11"/>
          <p:cNvSpPr txBox="1"/>
          <p:nvPr/>
        </p:nvSpPr>
        <p:spPr>
          <a:xfrm>
            <a:off x="5600101" y="1631539"/>
            <a:ext cx="5208001" cy="646331"/>
          </a:xfrm>
          <a:prstGeom prst="rect">
            <a:avLst/>
          </a:prstGeom>
          <a:noFill/>
        </p:spPr>
        <p:txBody>
          <a:bodyPr wrap="square" rtlCol="0">
            <a:spAutoFit/>
          </a:bodyPr>
          <a:lstStyle/>
          <a:p>
            <a:pPr algn="ctr"/>
            <a:r>
              <a:rPr lang="en-US" sz="3600" b="1" dirty="0">
                <a:solidFill>
                  <a:schemeClr val="bg1">
                    <a:lumMod val="85000"/>
                  </a:schemeClr>
                </a:solidFill>
                <a:latin typeface="Segoe UI Light" panose="020B0502040204020203" pitchFamily="34" charset="0"/>
                <a:cs typeface="Segoe UI Light" panose="020B0502040204020203" pitchFamily="34" charset="0"/>
              </a:rPr>
              <a:t>Mobile payments</a:t>
            </a:r>
          </a:p>
        </p:txBody>
      </p:sp>
      <p:sp>
        <p:nvSpPr>
          <p:cNvPr id="13" name="TextBox 12"/>
          <p:cNvSpPr txBox="1"/>
          <p:nvPr/>
        </p:nvSpPr>
        <p:spPr>
          <a:xfrm>
            <a:off x="111248" y="6488669"/>
            <a:ext cx="2020186" cy="369332"/>
          </a:xfrm>
          <a:prstGeom prst="rect">
            <a:avLst/>
          </a:prstGeom>
          <a:noFill/>
        </p:spPr>
        <p:txBody>
          <a:bodyPr wrap="square" rtlCol="0">
            <a:spAutoFit/>
          </a:bodyPr>
          <a:lstStyle/>
          <a:p>
            <a:r>
              <a:rPr lang="en-US" dirty="0">
                <a:solidFill>
                  <a:schemeClr val="tx1">
                    <a:lumMod val="50000"/>
                    <a:lumOff val="50000"/>
                  </a:schemeClr>
                </a:solidFill>
              </a:rPr>
              <a:t>Crunch Network</a:t>
            </a:r>
          </a:p>
        </p:txBody>
      </p:sp>
      <p:sp>
        <p:nvSpPr>
          <p:cNvPr id="10" name="TextBox 9"/>
          <p:cNvSpPr txBox="1"/>
          <p:nvPr/>
        </p:nvSpPr>
        <p:spPr>
          <a:xfrm>
            <a:off x="5557504" y="2475337"/>
            <a:ext cx="5208001" cy="523220"/>
          </a:xfrm>
          <a:prstGeom prst="rect">
            <a:avLst/>
          </a:prstGeom>
          <a:noFill/>
        </p:spPr>
        <p:txBody>
          <a:bodyPr wrap="square" rtlCol="0">
            <a:spAutoFit/>
          </a:bodyPr>
          <a:lstStyle/>
          <a:p>
            <a:pPr algn="ctr"/>
            <a:r>
              <a:rPr lang="en-US" sz="2800" dirty="0">
                <a:solidFill>
                  <a:schemeClr val="bg1">
                    <a:lumMod val="85000"/>
                  </a:schemeClr>
                </a:solidFill>
                <a:latin typeface="Segoe UI Light" panose="020B0502040204020203" pitchFamily="34" charset="0"/>
                <a:cs typeface="Segoe UI Light" panose="020B0502040204020203" pitchFamily="34" charset="0"/>
              </a:rPr>
              <a:t>2014: 25% </a:t>
            </a:r>
          </a:p>
        </p:txBody>
      </p:sp>
      <p:sp>
        <p:nvSpPr>
          <p:cNvPr id="11" name="TextBox 10"/>
          <p:cNvSpPr txBox="1"/>
          <p:nvPr/>
        </p:nvSpPr>
        <p:spPr>
          <a:xfrm>
            <a:off x="5268931" y="3101970"/>
            <a:ext cx="5785149" cy="523220"/>
          </a:xfrm>
          <a:prstGeom prst="rect">
            <a:avLst/>
          </a:prstGeom>
          <a:noFill/>
        </p:spPr>
        <p:txBody>
          <a:bodyPr wrap="square" rtlCol="0">
            <a:spAutoFit/>
          </a:bodyPr>
          <a:lstStyle/>
          <a:p>
            <a:pPr algn="ctr"/>
            <a:r>
              <a:rPr lang="en-US" sz="2800" dirty="0">
                <a:solidFill>
                  <a:schemeClr val="bg1">
                    <a:lumMod val="85000"/>
                  </a:schemeClr>
                </a:solidFill>
                <a:latin typeface="Segoe UI Light" panose="020B0502040204020203" pitchFamily="34" charset="0"/>
                <a:cs typeface="Segoe UI Light" panose="020B0502040204020203" pitchFamily="34" charset="0"/>
              </a:rPr>
              <a:t>2015: 39%</a:t>
            </a:r>
          </a:p>
        </p:txBody>
      </p:sp>
      <p:sp>
        <p:nvSpPr>
          <p:cNvPr id="14" name="TextBox 13"/>
          <p:cNvSpPr txBox="1"/>
          <p:nvPr/>
        </p:nvSpPr>
        <p:spPr>
          <a:xfrm>
            <a:off x="5092081" y="3728603"/>
            <a:ext cx="5208001" cy="523220"/>
          </a:xfrm>
          <a:prstGeom prst="rect">
            <a:avLst/>
          </a:prstGeom>
          <a:noFill/>
        </p:spPr>
        <p:txBody>
          <a:bodyPr wrap="square" rtlCol="0">
            <a:spAutoFit/>
          </a:bodyPr>
          <a:lstStyle/>
          <a:p>
            <a:pPr lvl="2" algn="ctr"/>
            <a:r>
              <a:rPr lang="en-US" sz="2800" dirty="0">
                <a:solidFill>
                  <a:schemeClr val="bg1">
                    <a:lumMod val="85000"/>
                  </a:schemeClr>
                </a:solidFill>
                <a:latin typeface="Segoe UI Light" panose="020B0502040204020203" pitchFamily="34" charset="0"/>
                <a:cs typeface="Segoe UI Light" panose="020B0502040204020203" pitchFamily="34" charset="0"/>
              </a:rPr>
              <a:t>2017: 70%</a:t>
            </a:r>
          </a:p>
        </p:txBody>
      </p:sp>
      <p:sp>
        <p:nvSpPr>
          <p:cNvPr id="5" name="Rectangle 4"/>
          <p:cNvSpPr/>
          <p:nvPr/>
        </p:nvSpPr>
        <p:spPr>
          <a:xfrm>
            <a:off x="235613" y="1954704"/>
            <a:ext cx="4458307" cy="44307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235613" y="1918913"/>
            <a:ext cx="4466533" cy="4466533"/>
          </a:xfrm>
          <a:prstGeom prst="rect">
            <a:avLst/>
          </a:prstGeom>
        </p:spPr>
      </p:pic>
      <p:sp>
        <p:nvSpPr>
          <p:cNvPr id="6" name="TextBox 5"/>
          <p:cNvSpPr txBox="1"/>
          <p:nvPr/>
        </p:nvSpPr>
        <p:spPr>
          <a:xfrm>
            <a:off x="616612" y="1193132"/>
            <a:ext cx="4077308" cy="707886"/>
          </a:xfrm>
          <a:prstGeom prst="rect">
            <a:avLst/>
          </a:prstGeom>
          <a:noFill/>
        </p:spPr>
        <p:txBody>
          <a:bodyPr wrap="square" rtlCol="0">
            <a:spAutoFit/>
          </a:bodyPr>
          <a:lstStyle/>
          <a:p>
            <a:r>
              <a:rPr lang="en-US" sz="4000" dirty="0">
                <a:solidFill>
                  <a:schemeClr val="tx1">
                    <a:lumMod val="50000"/>
                    <a:lumOff val="50000"/>
                  </a:schemeClr>
                </a:solidFill>
                <a:latin typeface="Segoe UI Historic" panose="020B0502040204020203" pitchFamily="34" charset="0"/>
                <a:ea typeface="Segoe UI Historic" panose="020B0502040204020203" pitchFamily="34" charset="0"/>
                <a:cs typeface="Segoe UI Historic" panose="020B0502040204020203" pitchFamily="34" charset="0"/>
              </a:rPr>
              <a:t>2016: 4.8 billion</a:t>
            </a:r>
          </a:p>
        </p:txBody>
      </p:sp>
      <p:sp>
        <p:nvSpPr>
          <p:cNvPr id="16" name="TextBox 15"/>
          <p:cNvSpPr txBox="1"/>
          <p:nvPr/>
        </p:nvSpPr>
        <p:spPr>
          <a:xfrm>
            <a:off x="5092081" y="4376186"/>
            <a:ext cx="5208001" cy="523220"/>
          </a:xfrm>
          <a:prstGeom prst="rect">
            <a:avLst/>
          </a:prstGeom>
          <a:noFill/>
        </p:spPr>
        <p:txBody>
          <a:bodyPr wrap="square" rtlCol="0">
            <a:spAutoFit/>
          </a:bodyPr>
          <a:lstStyle/>
          <a:p>
            <a:pPr lvl="2" algn="ctr"/>
            <a:r>
              <a:rPr lang="en-US" sz="2800" dirty="0">
                <a:solidFill>
                  <a:schemeClr val="bg1">
                    <a:lumMod val="85000"/>
                  </a:schemeClr>
                </a:solidFill>
                <a:latin typeface="Segoe UI Light" panose="020B0502040204020203" pitchFamily="34" charset="0"/>
                <a:cs typeface="Segoe UI Light" panose="020B0502040204020203" pitchFamily="34" charset="0"/>
              </a:rPr>
              <a:t>2020: 90%</a:t>
            </a:r>
          </a:p>
        </p:txBody>
      </p:sp>
    </p:spTree>
    <p:extLst>
      <p:ext uri="{BB962C8B-B14F-4D97-AF65-F5344CB8AC3E}">
        <p14:creationId xmlns:p14="http://schemas.microsoft.com/office/powerpoint/2010/main" val="3685957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a:off x="0" y="0"/>
            <a:ext cx="12192000" cy="6858000"/>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l="100000" t="100000"/>
            </a:path>
            <a:tileRect r="-100000" b="-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9993169" y="5985116"/>
            <a:ext cx="2198831" cy="800661"/>
          </a:xfrm>
          <a:prstGeom prst="rect">
            <a:avLst/>
          </a:prstGeom>
        </p:spPr>
      </p:pic>
      <p:sp>
        <p:nvSpPr>
          <p:cNvPr id="5" name="TextBox 4"/>
          <p:cNvSpPr txBox="1"/>
          <p:nvPr/>
        </p:nvSpPr>
        <p:spPr>
          <a:xfrm>
            <a:off x="361507" y="489955"/>
            <a:ext cx="11830493" cy="769441"/>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lin ang="0" scaled="1"/>
            <a:tileRect/>
          </a:gradFill>
        </p:spPr>
        <p:txBody>
          <a:bodyPr wrap="square" rtlCol="0">
            <a:spAutoFit/>
          </a:bodyPr>
          <a:lstStyle/>
          <a:p>
            <a:pPr algn="r"/>
            <a:r>
              <a:rPr lang="en-US" sz="4400" dirty="0">
                <a:solidFill>
                  <a:schemeClr val="bg1"/>
                </a:solidFill>
                <a:latin typeface="Leelawadee UI Semilight" panose="020B0402040204020203" pitchFamily="34" charset="-34"/>
                <a:cs typeface="Leelawadee UI Semilight" panose="020B0402040204020203" pitchFamily="34" charset="-34"/>
              </a:rPr>
              <a:t>Why should Utilities offer these solutions</a:t>
            </a:r>
          </a:p>
        </p:txBody>
      </p:sp>
      <p:sp>
        <p:nvSpPr>
          <p:cNvPr id="8" name="TextBox 7"/>
          <p:cNvSpPr txBox="1"/>
          <p:nvPr/>
        </p:nvSpPr>
        <p:spPr>
          <a:xfrm>
            <a:off x="6106144" y="2036633"/>
            <a:ext cx="5208001" cy="523220"/>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solidFill>
                  <a:schemeClr val="bg1">
                    <a:lumMod val="85000"/>
                  </a:schemeClr>
                </a:solidFill>
                <a:latin typeface="Segoe UI Light" panose="020B0502040204020203" pitchFamily="34" charset="0"/>
                <a:cs typeface="Segoe UI Light" panose="020B0502040204020203" pitchFamily="34" charset="0"/>
              </a:rPr>
              <a:t>Save money</a:t>
            </a:r>
          </a:p>
        </p:txBody>
      </p:sp>
      <p:sp>
        <p:nvSpPr>
          <p:cNvPr id="9" name="TextBox 8"/>
          <p:cNvSpPr txBox="1"/>
          <p:nvPr/>
        </p:nvSpPr>
        <p:spPr>
          <a:xfrm>
            <a:off x="6016641" y="2785714"/>
            <a:ext cx="5785149" cy="523220"/>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solidFill>
                  <a:schemeClr val="bg1">
                    <a:lumMod val="85000"/>
                  </a:schemeClr>
                </a:solidFill>
                <a:latin typeface="Segoe UI Light" panose="020B0502040204020203" pitchFamily="34" charset="0"/>
                <a:cs typeface="Segoe UI Light" panose="020B0502040204020203" pitchFamily="34" charset="0"/>
              </a:rPr>
              <a:t>Convenience – improve cash flow</a:t>
            </a:r>
          </a:p>
        </p:txBody>
      </p:sp>
      <p:sp>
        <p:nvSpPr>
          <p:cNvPr id="10" name="TextBox 9"/>
          <p:cNvSpPr txBox="1"/>
          <p:nvPr/>
        </p:nvSpPr>
        <p:spPr>
          <a:xfrm>
            <a:off x="6016641" y="3563373"/>
            <a:ext cx="6512560" cy="954107"/>
          </a:xfrm>
          <a:prstGeom prst="rect">
            <a:avLst/>
          </a:prstGeom>
          <a:noFill/>
          <a:ln>
            <a:noFill/>
          </a:ln>
        </p:spPr>
        <p:txBody>
          <a:bodyPr wrap="square" rtlCol="0">
            <a:spAutoFit/>
          </a:bodyPr>
          <a:lstStyle/>
          <a:p>
            <a:pPr marL="457200" indent="-457200">
              <a:buFont typeface="Wingdings" panose="05000000000000000000" pitchFamily="2" charset="2"/>
              <a:buChar char="ü"/>
            </a:pPr>
            <a:r>
              <a:rPr lang="en-US" sz="2800" dirty="0">
                <a:solidFill>
                  <a:schemeClr val="bg1">
                    <a:lumMod val="85000"/>
                  </a:schemeClr>
                </a:solidFill>
                <a:latin typeface="Segoe UI Light" panose="020B0502040204020203" pitchFamily="34" charset="0"/>
                <a:cs typeface="Segoe UI Light" panose="020B0502040204020203" pitchFamily="34" charset="0"/>
              </a:rPr>
              <a:t>Self Serve – free up staff for other duties</a:t>
            </a:r>
          </a:p>
        </p:txBody>
      </p:sp>
      <p:sp>
        <p:nvSpPr>
          <p:cNvPr id="11" name="TextBox 10"/>
          <p:cNvSpPr txBox="1"/>
          <p:nvPr/>
        </p:nvSpPr>
        <p:spPr>
          <a:xfrm>
            <a:off x="6016641" y="4771417"/>
            <a:ext cx="6652879" cy="954107"/>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solidFill>
                  <a:schemeClr val="bg1">
                    <a:lumMod val="85000"/>
                  </a:schemeClr>
                </a:solidFill>
                <a:latin typeface="Segoe UI Light" panose="020B0502040204020203" pitchFamily="34" charset="0"/>
                <a:cs typeface="Segoe UI Light" panose="020B0502040204020203" pitchFamily="34" charset="0"/>
              </a:rPr>
              <a:t>Customer satisfaction – customers expect diverse options</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736" y="3563373"/>
            <a:ext cx="6040151" cy="3294628"/>
          </a:xfrm>
          <a:prstGeom prst="rect">
            <a:avLst/>
          </a:prstGeom>
        </p:spPr>
      </p:pic>
    </p:spTree>
    <p:extLst>
      <p:ext uri="{BB962C8B-B14F-4D97-AF65-F5344CB8AC3E}">
        <p14:creationId xmlns:p14="http://schemas.microsoft.com/office/powerpoint/2010/main" val="106543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a:off x="0" y="0"/>
            <a:ext cx="12192000" cy="6858000"/>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l="100000" t="100000"/>
            </a:path>
            <a:tileRect r="-100000" b="-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p:cNvSpPr txBox="1"/>
          <p:nvPr/>
        </p:nvSpPr>
        <p:spPr>
          <a:xfrm>
            <a:off x="111248" y="5031223"/>
            <a:ext cx="12080752" cy="769441"/>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t="100000" r="100000"/>
            </a:path>
            <a:tileRect l="-100000" b="-100000"/>
          </a:gradFill>
        </p:spPr>
        <p:txBody>
          <a:bodyPr wrap="square" rtlCol="0">
            <a:spAutoFit/>
          </a:bodyPr>
          <a:lstStyle/>
          <a:p>
            <a:pPr algn="r"/>
            <a:r>
              <a:rPr lang="en-US" sz="4400" dirty="0">
                <a:solidFill>
                  <a:schemeClr val="bg1"/>
                </a:solidFill>
                <a:latin typeface="Leelawadee UI Semilight" panose="020B0402040204020203" pitchFamily="34" charset="-34"/>
                <a:cs typeface="Leelawadee UI Semilight" panose="020B0402040204020203" pitchFamily="34" charset="-34"/>
              </a:rPr>
              <a:t>Implementation</a:t>
            </a:r>
          </a:p>
        </p:txBody>
      </p:sp>
      <p:pic>
        <p:nvPicPr>
          <p:cNvPr id="4" name="Picture 3"/>
          <p:cNvPicPr>
            <a:picLocks noChangeAspect="1"/>
          </p:cNvPicPr>
          <p:nvPr/>
        </p:nvPicPr>
        <p:blipFill>
          <a:blip r:embed="rId3"/>
          <a:stretch>
            <a:fillRect/>
          </a:stretch>
        </p:blipFill>
        <p:spPr>
          <a:xfrm>
            <a:off x="9993169" y="5985116"/>
            <a:ext cx="2198831" cy="800661"/>
          </a:xfrm>
          <a:prstGeom prst="rect">
            <a:avLst/>
          </a:prstGeom>
        </p:spPr>
      </p:pic>
      <p:pic>
        <p:nvPicPr>
          <p:cNvPr id="5122" name="Picture 2" descr="Image result for teacher"/>
          <p:cNvPicPr>
            <a:picLocks noChangeAspect="1" noChangeArrowheads="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 y="-1"/>
            <a:ext cx="8098547" cy="50312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19484" y="379927"/>
            <a:ext cx="4285077" cy="1200329"/>
          </a:xfrm>
          <a:prstGeom prst="rect">
            <a:avLst/>
          </a:prstGeom>
          <a:noFill/>
        </p:spPr>
        <p:txBody>
          <a:bodyPr wrap="square" rtlCol="0">
            <a:spAutoFit/>
          </a:bodyPr>
          <a:lstStyle/>
          <a:p>
            <a:pPr algn="ctr"/>
            <a:r>
              <a:rPr lang="en-US" sz="3600" dirty="0">
                <a:solidFill>
                  <a:schemeClr val="bg1">
                    <a:lumMod val="85000"/>
                  </a:schemeClr>
                </a:solidFill>
                <a:latin typeface="Segoe UI Light" panose="020B0502040204020203" pitchFamily="34" charset="0"/>
                <a:cs typeface="Segoe UI Light" panose="020B0502040204020203" pitchFamily="34" charset="0"/>
              </a:rPr>
              <a:t>educate board and staff</a:t>
            </a:r>
          </a:p>
        </p:txBody>
      </p:sp>
    </p:spTree>
    <p:extLst>
      <p:ext uri="{BB962C8B-B14F-4D97-AF65-F5344CB8AC3E}">
        <p14:creationId xmlns:p14="http://schemas.microsoft.com/office/powerpoint/2010/main" val="4052533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a:off x="0" y="0"/>
            <a:ext cx="12192000" cy="6858000"/>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l="100000" t="100000"/>
            </a:path>
            <a:tileRect r="-100000" b="-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p:cNvSpPr txBox="1"/>
          <p:nvPr/>
        </p:nvSpPr>
        <p:spPr>
          <a:xfrm>
            <a:off x="111248" y="5031223"/>
            <a:ext cx="12080752" cy="769441"/>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t="100000" r="100000"/>
            </a:path>
            <a:tileRect l="-100000" b="-100000"/>
          </a:gradFill>
        </p:spPr>
        <p:txBody>
          <a:bodyPr wrap="square" rtlCol="0">
            <a:spAutoFit/>
          </a:bodyPr>
          <a:lstStyle/>
          <a:p>
            <a:pPr algn="r"/>
            <a:r>
              <a:rPr lang="en-US" sz="4400" dirty="0">
                <a:solidFill>
                  <a:schemeClr val="bg1"/>
                </a:solidFill>
                <a:latin typeface="Leelawadee UI Semilight" panose="020B0402040204020203" pitchFamily="34" charset="-34"/>
                <a:cs typeface="Leelawadee UI Semilight" panose="020B0402040204020203" pitchFamily="34" charset="-34"/>
              </a:rPr>
              <a:t>Implementation</a:t>
            </a:r>
          </a:p>
        </p:txBody>
      </p:sp>
      <p:pic>
        <p:nvPicPr>
          <p:cNvPr id="4" name="Picture 3"/>
          <p:cNvPicPr>
            <a:picLocks noChangeAspect="1"/>
          </p:cNvPicPr>
          <p:nvPr/>
        </p:nvPicPr>
        <p:blipFill>
          <a:blip r:embed="rId3"/>
          <a:stretch>
            <a:fillRect/>
          </a:stretch>
        </p:blipFill>
        <p:spPr>
          <a:xfrm>
            <a:off x="9993169" y="5985116"/>
            <a:ext cx="2198831" cy="800661"/>
          </a:xfrm>
          <a:prstGeom prst="rect">
            <a:avLst/>
          </a:prstGeom>
        </p:spPr>
      </p:pic>
      <p:sp>
        <p:nvSpPr>
          <p:cNvPr id="6" name="TextBox 5"/>
          <p:cNvSpPr txBox="1"/>
          <p:nvPr/>
        </p:nvSpPr>
        <p:spPr>
          <a:xfrm>
            <a:off x="8085724" y="126919"/>
            <a:ext cx="4285077" cy="646331"/>
          </a:xfrm>
          <a:prstGeom prst="rect">
            <a:avLst/>
          </a:prstGeom>
          <a:noFill/>
        </p:spPr>
        <p:txBody>
          <a:bodyPr wrap="square" rtlCol="0">
            <a:spAutoFit/>
          </a:bodyPr>
          <a:lstStyle/>
          <a:p>
            <a:pPr algn="ctr"/>
            <a:r>
              <a:rPr lang="en-US" sz="3600" b="1" dirty="0">
                <a:solidFill>
                  <a:schemeClr val="bg1"/>
                </a:solidFill>
                <a:latin typeface="Segoe UI Light" panose="020B0502040204020203" pitchFamily="34" charset="0"/>
                <a:cs typeface="Segoe UI Light" panose="020B0502040204020203" pitchFamily="34" charset="0"/>
              </a:rPr>
              <a:t>Evaluate costs</a:t>
            </a:r>
          </a:p>
        </p:txBody>
      </p:sp>
      <p:sp>
        <p:nvSpPr>
          <p:cNvPr id="7" name="TextBox 6"/>
          <p:cNvSpPr txBox="1"/>
          <p:nvPr/>
        </p:nvSpPr>
        <p:spPr>
          <a:xfrm>
            <a:off x="425084" y="1426407"/>
            <a:ext cx="4285077" cy="646331"/>
          </a:xfrm>
          <a:prstGeom prst="rect">
            <a:avLst/>
          </a:prstGeom>
          <a:noFill/>
        </p:spPr>
        <p:txBody>
          <a:bodyPr wrap="square" rtlCol="0">
            <a:spAutoFit/>
          </a:bodyPr>
          <a:lstStyle/>
          <a:p>
            <a:pPr algn="ctr"/>
            <a:r>
              <a:rPr lang="en-US" sz="3600" dirty="0">
                <a:solidFill>
                  <a:schemeClr val="bg1">
                    <a:lumMod val="85000"/>
                  </a:schemeClr>
                </a:solidFill>
                <a:latin typeface="Segoe UI Light" panose="020B0502040204020203" pitchFamily="34" charset="0"/>
                <a:cs typeface="Segoe UI Light" panose="020B0502040204020203" pitchFamily="34" charset="0"/>
              </a:rPr>
              <a:t>payment processing</a:t>
            </a:r>
          </a:p>
        </p:txBody>
      </p:sp>
      <p:sp>
        <p:nvSpPr>
          <p:cNvPr id="8" name="TextBox 7"/>
          <p:cNvSpPr txBox="1"/>
          <p:nvPr/>
        </p:nvSpPr>
        <p:spPr>
          <a:xfrm>
            <a:off x="425084" y="2101104"/>
            <a:ext cx="4285077" cy="523220"/>
          </a:xfrm>
          <a:prstGeom prst="rect">
            <a:avLst/>
          </a:prstGeom>
          <a:noFill/>
        </p:spPr>
        <p:txBody>
          <a:bodyPr wrap="square" rtlCol="0">
            <a:spAutoFit/>
          </a:bodyPr>
          <a:lstStyle/>
          <a:p>
            <a:pPr marL="571500" indent="-571500" algn="ctr">
              <a:buFont typeface="Wingdings" panose="05000000000000000000" pitchFamily="2" charset="2"/>
              <a:buChar char="ü"/>
            </a:pPr>
            <a:r>
              <a:rPr lang="en-US" sz="2800" dirty="0">
                <a:solidFill>
                  <a:schemeClr val="bg1">
                    <a:lumMod val="85000"/>
                  </a:schemeClr>
                </a:solidFill>
                <a:latin typeface="Segoe UI Light" panose="020B0502040204020203" pitchFamily="34" charset="0"/>
                <a:cs typeface="Segoe UI Light" panose="020B0502040204020203" pitchFamily="34" charset="0"/>
              </a:rPr>
              <a:t>salary/benefits</a:t>
            </a:r>
          </a:p>
        </p:txBody>
      </p:sp>
      <p:sp>
        <p:nvSpPr>
          <p:cNvPr id="9" name="TextBox 8"/>
          <p:cNvSpPr txBox="1"/>
          <p:nvPr/>
        </p:nvSpPr>
        <p:spPr>
          <a:xfrm>
            <a:off x="618124" y="2652690"/>
            <a:ext cx="4285077" cy="523220"/>
          </a:xfrm>
          <a:prstGeom prst="rect">
            <a:avLst/>
          </a:prstGeom>
          <a:noFill/>
        </p:spPr>
        <p:txBody>
          <a:bodyPr wrap="square" rtlCol="0">
            <a:spAutoFit/>
          </a:bodyPr>
          <a:lstStyle/>
          <a:p>
            <a:pPr marL="571500" indent="-571500" algn="ctr">
              <a:buFont typeface="Wingdings" panose="05000000000000000000" pitchFamily="2" charset="2"/>
              <a:buChar char="ü"/>
            </a:pPr>
            <a:r>
              <a:rPr lang="en-US" sz="2800" dirty="0">
                <a:solidFill>
                  <a:schemeClr val="bg1">
                    <a:lumMod val="85000"/>
                  </a:schemeClr>
                </a:solidFill>
                <a:latin typeface="Segoe UI Light" panose="020B0502040204020203" pitchFamily="34" charset="0"/>
                <a:cs typeface="Segoe UI Light" panose="020B0502040204020203" pitchFamily="34" charset="0"/>
              </a:rPr>
              <a:t>posting payments</a:t>
            </a:r>
          </a:p>
        </p:txBody>
      </p:sp>
      <p:sp>
        <p:nvSpPr>
          <p:cNvPr id="10" name="TextBox 9"/>
          <p:cNvSpPr txBox="1"/>
          <p:nvPr/>
        </p:nvSpPr>
        <p:spPr>
          <a:xfrm>
            <a:off x="618124" y="3290370"/>
            <a:ext cx="4285077" cy="523220"/>
          </a:xfrm>
          <a:prstGeom prst="rect">
            <a:avLst/>
          </a:prstGeom>
          <a:noFill/>
        </p:spPr>
        <p:txBody>
          <a:bodyPr wrap="square" rtlCol="0">
            <a:spAutoFit/>
          </a:bodyPr>
          <a:lstStyle/>
          <a:p>
            <a:pPr marL="571500" indent="-571500" algn="ctr">
              <a:buFont typeface="Wingdings" panose="05000000000000000000" pitchFamily="2" charset="2"/>
              <a:buChar char="ü"/>
            </a:pPr>
            <a:r>
              <a:rPr lang="en-US" sz="2800" dirty="0">
                <a:solidFill>
                  <a:schemeClr val="bg1">
                    <a:lumMod val="85000"/>
                  </a:schemeClr>
                </a:solidFill>
                <a:latin typeface="Segoe UI Light" panose="020B0502040204020203" pitchFamily="34" charset="0"/>
                <a:cs typeface="Segoe UI Light" panose="020B0502040204020203" pitchFamily="34" charset="0"/>
              </a:rPr>
              <a:t>bank deposit prep</a:t>
            </a:r>
          </a:p>
        </p:txBody>
      </p:sp>
      <p:pic>
        <p:nvPicPr>
          <p:cNvPr id="8194" name="Picture 2" descr="http://www.chevronlubematters.com/wp-content/uploads/2014/09/how-to-evaluate-life-cycle-costs-960x400.jpg"/>
          <p:cNvPicPr>
            <a:picLocks noChangeAspect="1" noChangeArrowheads="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000836" y="1256151"/>
            <a:ext cx="7093529" cy="295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781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a:off x="0" y="3931"/>
            <a:ext cx="12192000" cy="6858000"/>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l="100000" t="100000"/>
            </a:path>
            <a:tileRect r="-100000" b="-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p:cNvSpPr txBox="1"/>
          <p:nvPr/>
        </p:nvSpPr>
        <p:spPr>
          <a:xfrm>
            <a:off x="111248" y="5031223"/>
            <a:ext cx="12080752" cy="769441"/>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t="100000" r="100000"/>
            </a:path>
            <a:tileRect l="-100000" b="-100000"/>
          </a:gradFill>
        </p:spPr>
        <p:txBody>
          <a:bodyPr wrap="square" rtlCol="0">
            <a:spAutoFit/>
          </a:bodyPr>
          <a:lstStyle/>
          <a:p>
            <a:pPr algn="r"/>
            <a:r>
              <a:rPr lang="en-US" sz="4400" dirty="0">
                <a:solidFill>
                  <a:schemeClr val="bg1"/>
                </a:solidFill>
                <a:latin typeface="Leelawadee UI Semilight" panose="020B0402040204020203" pitchFamily="34" charset="-34"/>
                <a:cs typeface="Leelawadee UI Semilight" panose="020B0402040204020203" pitchFamily="34" charset="-34"/>
              </a:rPr>
              <a:t>Implementation</a:t>
            </a:r>
          </a:p>
        </p:txBody>
      </p:sp>
      <p:pic>
        <p:nvPicPr>
          <p:cNvPr id="4" name="Picture 3"/>
          <p:cNvPicPr>
            <a:picLocks noChangeAspect="1"/>
          </p:cNvPicPr>
          <p:nvPr/>
        </p:nvPicPr>
        <p:blipFill>
          <a:blip r:embed="rId3"/>
          <a:stretch>
            <a:fillRect/>
          </a:stretch>
        </p:blipFill>
        <p:spPr>
          <a:xfrm>
            <a:off x="9993169" y="5985116"/>
            <a:ext cx="2198831" cy="800661"/>
          </a:xfrm>
          <a:prstGeom prst="rect">
            <a:avLst/>
          </a:prstGeom>
        </p:spPr>
      </p:pic>
      <p:sp>
        <p:nvSpPr>
          <p:cNvPr id="6" name="TextBox 5"/>
          <p:cNvSpPr txBox="1"/>
          <p:nvPr/>
        </p:nvSpPr>
        <p:spPr>
          <a:xfrm>
            <a:off x="8085724" y="126919"/>
            <a:ext cx="4285077" cy="646331"/>
          </a:xfrm>
          <a:prstGeom prst="rect">
            <a:avLst/>
          </a:prstGeom>
          <a:noFill/>
        </p:spPr>
        <p:txBody>
          <a:bodyPr wrap="square" rtlCol="0">
            <a:spAutoFit/>
          </a:bodyPr>
          <a:lstStyle/>
          <a:p>
            <a:pPr algn="ctr"/>
            <a:r>
              <a:rPr lang="en-US" sz="3600" b="1" dirty="0">
                <a:solidFill>
                  <a:schemeClr val="bg1"/>
                </a:solidFill>
                <a:latin typeface="Segoe UI Light" panose="020B0502040204020203" pitchFamily="34" charset="0"/>
                <a:cs typeface="Segoe UI Light" panose="020B0502040204020203" pitchFamily="34" charset="0"/>
              </a:rPr>
              <a:t>Evaluate costs</a:t>
            </a:r>
          </a:p>
        </p:txBody>
      </p:sp>
      <p:sp>
        <p:nvSpPr>
          <p:cNvPr id="7" name="TextBox 6"/>
          <p:cNvSpPr txBox="1"/>
          <p:nvPr/>
        </p:nvSpPr>
        <p:spPr>
          <a:xfrm>
            <a:off x="410845" y="1117486"/>
            <a:ext cx="4285077" cy="646331"/>
          </a:xfrm>
          <a:prstGeom prst="rect">
            <a:avLst/>
          </a:prstGeom>
          <a:noFill/>
        </p:spPr>
        <p:txBody>
          <a:bodyPr wrap="square" rtlCol="0">
            <a:spAutoFit/>
          </a:bodyPr>
          <a:lstStyle/>
          <a:p>
            <a:pPr algn="ctr"/>
            <a:r>
              <a:rPr lang="en-US" sz="3600" dirty="0">
                <a:solidFill>
                  <a:schemeClr val="bg1">
                    <a:lumMod val="85000"/>
                  </a:schemeClr>
                </a:solidFill>
                <a:latin typeface="Segoe UI Light" panose="020B0502040204020203" pitchFamily="34" charset="0"/>
                <a:cs typeface="Segoe UI Light" panose="020B0502040204020203" pitchFamily="34" charset="0"/>
              </a:rPr>
              <a:t>printing/mailing costs</a:t>
            </a:r>
          </a:p>
        </p:txBody>
      </p:sp>
      <p:sp>
        <p:nvSpPr>
          <p:cNvPr id="8" name="TextBox 7"/>
          <p:cNvSpPr txBox="1"/>
          <p:nvPr/>
        </p:nvSpPr>
        <p:spPr>
          <a:xfrm>
            <a:off x="728625" y="2090782"/>
            <a:ext cx="3845377" cy="523220"/>
          </a:xfrm>
          <a:prstGeom prst="rect">
            <a:avLst/>
          </a:prstGeom>
          <a:noFill/>
        </p:spPr>
        <p:txBody>
          <a:bodyPr wrap="square" rtlCol="0">
            <a:spAutoFit/>
          </a:bodyPr>
          <a:lstStyle/>
          <a:p>
            <a:pPr marL="571500" indent="-571500">
              <a:buFont typeface="Wingdings" panose="05000000000000000000" pitchFamily="2" charset="2"/>
              <a:buChar char="ü"/>
            </a:pPr>
            <a:r>
              <a:rPr lang="en-US" sz="2800" dirty="0">
                <a:solidFill>
                  <a:schemeClr val="bg1">
                    <a:lumMod val="85000"/>
                  </a:schemeClr>
                </a:solidFill>
                <a:latin typeface="Segoe UI Light" panose="020B0502040204020203" pitchFamily="34" charset="0"/>
                <a:cs typeface="Segoe UI Light" panose="020B0502040204020203" pitchFamily="34" charset="0"/>
              </a:rPr>
              <a:t>salary/benefits</a:t>
            </a:r>
          </a:p>
        </p:txBody>
      </p:sp>
      <p:sp>
        <p:nvSpPr>
          <p:cNvPr id="9" name="TextBox 8"/>
          <p:cNvSpPr txBox="1"/>
          <p:nvPr/>
        </p:nvSpPr>
        <p:spPr>
          <a:xfrm>
            <a:off x="133541" y="2909711"/>
            <a:ext cx="4285077" cy="523220"/>
          </a:xfrm>
          <a:prstGeom prst="rect">
            <a:avLst/>
          </a:prstGeom>
          <a:noFill/>
        </p:spPr>
        <p:txBody>
          <a:bodyPr wrap="square" rtlCol="0">
            <a:spAutoFit/>
          </a:bodyPr>
          <a:lstStyle/>
          <a:p>
            <a:pPr marL="571500" indent="-571500" algn="ctr">
              <a:buFont typeface="Wingdings" panose="05000000000000000000" pitchFamily="2" charset="2"/>
              <a:buChar char="ü"/>
            </a:pPr>
            <a:r>
              <a:rPr lang="en-US" sz="2800" dirty="0">
                <a:solidFill>
                  <a:schemeClr val="bg1">
                    <a:lumMod val="85000"/>
                  </a:schemeClr>
                </a:solidFill>
                <a:latin typeface="Segoe UI Light" panose="020B0502040204020203" pitchFamily="34" charset="0"/>
                <a:cs typeface="Segoe UI Light" panose="020B0502040204020203" pitchFamily="34" charset="0"/>
              </a:rPr>
              <a:t>card/paper stock</a:t>
            </a:r>
          </a:p>
        </p:txBody>
      </p:sp>
      <p:sp>
        <p:nvSpPr>
          <p:cNvPr id="10" name="TextBox 9"/>
          <p:cNvSpPr txBox="1"/>
          <p:nvPr/>
        </p:nvSpPr>
        <p:spPr>
          <a:xfrm>
            <a:off x="-448676" y="3678909"/>
            <a:ext cx="4285077" cy="523220"/>
          </a:xfrm>
          <a:prstGeom prst="rect">
            <a:avLst/>
          </a:prstGeom>
          <a:noFill/>
        </p:spPr>
        <p:txBody>
          <a:bodyPr wrap="square" rtlCol="0">
            <a:spAutoFit/>
          </a:bodyPr>
          <a:lstStyle/>
          <a:p>
            <a:pPr marL="571500" indent="-571500" algn="ctr">
              <a:buFont typeface="Wingdings" panose="05000000000000000000" pitchFamily="2" charset="2"/>
              <a:buChar char="ü"/>
            </a:pPr>
            <a:r>
              <a:rPr lang="en-US" sz="2800" dirty="0">
                <a:solidFill>
                  <a:schemeClr val="bg1">
                    <a:lumMod val="85000"/>
                  </a:schemeClr>
                </a:solidFill>
                <a:latin typeface="Segoe UI Light" panose="020B0502040204020203" pitchFamily="34" charset="0"/>
                <a:cs typeface="Segoe UI Light" panose="020B0502040204020203" pitchFamily="34" charset="0"/>
              </a:rPr>
              <a:t>postage</a:t>
            </a:r>
          </a:p>
        </p:txBody>
      </p:sp>
      <p:sp>
        <p:nvSpPr>
          <p:cNvPr id="11" name="TextBox 10"/>
          <p:cNvSpPr txBox="1"/>
          <p:nvPr/>
        </p:nvSpPr>
        <p:spPr>
          <a:xfrm>
            <a:off x="584786" y="4363268"/>
            <a:ext cx="5823317" cy="523220"/>
          </a:xfrm>
          <a:prstGeom prst="rect">
            <a:avLst/>
          </a:prstGeom>
          <a:noFill/>
        </p:spPr>
        <p:txBody>
          <a:bodyPr wrap="square" rtlCol="0">
            <a:spAutoFit/>
          </a:bodyPr>
          <a:lstStyle/>
          <a:p>
            <a:pPr marL="571500" indent="-571500" algn="ctr">
              <a:buFont typeface="Wingdings" panose="05000000000000000000" pitchFamily="2" charset="2"/>
              <a:buChar char="ü"/>
            </a:pPr>
            <a:r>
              <a:rPr lang="en-US" sz="2800" dirty="0">
                <a:solidFill>
                  <a:schemeClr val="bg1">
                    <a:lumMod val="85000"/>
                  </a:schemeClr>
                </a:solidFill>
                <a:latin typeface="Segoe UI Light" panose="020B0502040204020203" pitchFamily="34" charset="0"/>
                <a:cs typeface="Segoe UI Light" panose="020B0502040204020203" pitchFamily="34" charset="0"/>
              </a:rPr>
              <a:t>equipment &amp; supplies, overhead</a:t>
            </a:r>
          </a:p>
        </p:txBody>
      </p:sp>
      <p:pic>
        <p:nvPicPr>
          <p:cNvPr id="12" name="Picture 2" descr="http://www.chevronlubematters.com/wp-content/uploads/2014/09/how-to-evaluate-life-cycle-costs-960x400.jpg"/>
          <p:cNvPicPr>
            <a:picLocks noChangeAspect="1" noChangeArrowheads="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000836" y="1256151"/>
            <a:ext cx="7093529" cy="295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693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a:off x="0" y="0"/>
            <a:ext cx="12192000" cy="6858000"/>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l="100000" t="100000"/>
            </a:path>
            <a:tileRect r="-100000" b="-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p:cNvSpPr txBox="1"/>
          <p:nvPr/>
        </p:nvSpPr>
        <p:spPr>
          <a:xfrm>
            <a:off x="111248" y="5031223"/>
            <a:ext cx="12080752" cy="769441"/>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t="100000" r="100000"/>
            </a:path>
            <a:tileRect l="-100000" b="-100000"/>
          </a:gradFill>
        </p:spPr>
        <p:txBody>
          <a:bodyPr wrap="square" rtlCol="0">
            <a:spAutoFit/>
          </a:bodyPr>
          <a:lstStyle/>
          <a:p>
            <a:pPr algn="r"/>
            <a:r>
              <a:rPr lang="en-US" sz="4400" dirty="0">
                <a:solidFill>
                  <a:schemeClr val="bg1"/>
                </a:solidFill>
                <a:latin typeface="Leelawadee UI Semilight" panose="020B0402040204020203" pitchFamily="34" charset="-34"/>
                <a:cs typeface="Leelawadee UI Semilight" panose="020B0402040204020203" pitchFamily="34" charset="-34"/>
              </a:rPr>
              <a:t>Implementation</a:t>
            </a:r>
          </a:p>
        </p:txBody>
      </p:sp>
      <p:pic>
        <p:nvPicPr>
          <p:cNvPr id="4" name="Picture 3"/>
          <p:cNvPicPr>
            <a:picLocks noChangeAspect="1"/>
          </p:cNvPicPr>
          <p:nvPr/>
        </p:nvPicPr>
        <p:blipFill>
          <a:blip r:embed="rId3"/>
          <a:stretch>
            <a:fillRect/>
          </a:stretch>
        </p:blipFill>
        <p:spPr>
          <a:xfrm>
            <a:off x="9993169" y="5985116"/>
            <a:ext cx="2198831" cy="800661"/>
          </a:xfrm>
          <a:prstGeom prst="rect">
            <a:avLst/>
          </a:prstGeom>
        </p:spPr>
      </p:pic>
      <p:sp>
        <p:nvSpPr>
          <p:cNvPr id="6" name="TextBox 5"/>
          <p:cNvSpPr txBox="1"/>
          <p:nvPr/>
        </p:nvSpPr>
        <p:spPr>
          <a:xfrm>
            <a:off x="8085724" y="126919"/>
            <a:ext cx="4285077" cy="646331"/>
          </a:xfrm>
          <a:prstGeom prst="rect">
            <a:avLst/>
          </a:prstGeom>
          <a:noFill/>
        </p:spPr>
        <p:txBody>
          <a:bodyPr wrap="square" rtlCol="0">
            <a:spAutoFit/>
          </a:bodyPr>
          <a:lstStyle/>
          <a:p>
            <a:pPr algn="ctr"/>
            <a:r>
              <a:rPr lang="en-US" sz="3600" b="1" dirty="0">
                <a:solidFill>
                  <a:schemeClr val="bg1"/>
                </a:solidFill>
                <a:latin typeface="Segoe UI Light" panose="020B0502040204020203" pitchFamily="34" charset="0"/>
                <a:cs typeface="Segoe UI Light" panose="020B0502040204020203" pitchFamily="34" charset="0"/>
              </a:rPr>
              <a:t>Evaluate benefits</a:t>
            </a:r>
          </a:p>
        </p:txBody>
      </p:sp>
      <p:sp>
        <p:nvSpPr>
          <p:cNvPr id="8" name="TextBox 7"/>
          <p:cNvSpPr txBox="1"/>
          <p:nvPr/>
        </p:nvSpPr>
        <p:spPr>
          <a:xfrm>
            <a:off x="536958" y="2141743"/>
            <a:ext cx="4285077" cy="523220"/>
          </a:xfrm>
          <a:prstGeom prst="rect">
            <a:avLst/>
          </a:prstGeom>
          <a:noFill/>
        </p:spPr>
        <p:txBody>
          <a:bodyPr wrap="square" rtlCol="0">
            <a:spAutoFit/>
          </a:bodyPr>
          <a:lstStyle/>
          <a:p>
            <a:pPr marL="571500" indent="-571500" algn="ctr">
              <a:buFont typeface="Wingdings" panose="05000000000000000000" pitchFamily="2" charset="2"/>
              <a:buChar char="ü"/>
            </a:pPr>
            <a:r>
              <a:rPr lang="en-US" sz="2800" dirty="0">
                <a:solidFill>
                  <a:schemeClr val="bg1">
                    <a:lumMod val="85000"/>
                  </a:schemeClr>
                </a:solidFill>
                <a:latin typeface="Segoe UI Light" panose="020B0502040204020203" pitchFamily="34" charset="0"/>
                <a:cs typeface="Segoe UI Light" panose="020B0502040204020203" pitchFamily="34" charset="0"/>
              </a:rPr>
              <a:t>improved cash flow</a:t>
            </a:r>
          </a:p>
        </p:txBody>
      </p:sp>
      <p:sp>
        <p:nvSpPr>
          <p:cNvPr id="9" name="TextBox 8"/>
          <p:cNvSpPr txBox="1"/>
          <p:nvPr/>
        </p:nvSpPr>
        <p:spPr>
          <a:xfrm>
            <a:off x="-265796" y="2733969"/>
            <a:ext cx="4285077" cy="523220"/>
          </a:xfrm>
          <a:prstGeom prst="rect">
            <a:avLst/>
          </a:prstGeom>
          <a:noFill/>
        </p:spPr>
        <p:txBody>
          <a:bodyPr wrap="square" rtlCol="0">
            <a:spAutoFit/>
          </a:bodyPr>
          <a:lstStyle/>
          <a:p>
            <a:pPr marL="571500" indent="-571500" algn="ctr">
              <a:buFont typeface="Wingdings" panose="05000000000000000000" pitchFamily="2" charset="2"/>
              <a:buChar char="ü"/>
            </a:pPr>
            <a:r>
              <a:rPr lang="en-US" sz="2800" dirty="0">
                <a:solidFill>
                  <a:schemeClr val="bg1">
                    <a:lumMod val="85000"/>
                  </a:schemeClr>
                </a:solidFill>
                <a:latin typeface="Segoe UI Light" panose="020B0502040204020203" pitchFamily="34" charset="0"/>
                <a:cs typeface="Segoe UI Light" panose="020B0502040204020203" pitchFamily="34" charset="0"/>
              </a:rPr>
              <a:t>free staff </a:t>
            </a:r>
          </a:p>
        </p:txBody>
      </p:sp>
      <p:sp>
        <p:nvSpPr>
          <p:cNvPr id="10" name="TextBox 9"/>
          <p:cNvSpPr txBox="1"/>
          <p:nvPr/>
        </p:nvSpPr>
        <p:spPr>
          <a:xfrm>
            <a:off x="618124" y="3290370"/>
            <a:ext cx="4285077" cy="523220"/>
          </a:xfrm>
          <a:prstGeom prst="rect">
            <a:avLst/>
          </a:prstGeom>
          <a:noFill/>
        </p:spPr>
        <p:txBody>
          <a:bodyPr wrap="square" rtlCol="0">
            <a:spAutoFit/>
          </a:bodyPr>
          <a:lstStyle/>
          <a:p>
            <a:pPr marL="571500" indent="-571500" algn="ctr">
              <a:buFont typeface="Wingdings" panose="05000000000000000000" pitchFamily="2" charset="2"/>
              <a:buChar char="ü"/>
            </a:pPr>
            <a:r>
              <a:rPr lang="en-US" sz="2800" dirty="0">
                <a:solidFill>
                  <a:schemeClr val="bg1">
                    <a:lumMod val="85000"/>
                  </a:schemeClr>
                </a:solidFill>
                <a:latin typeface="Segoe UI Light" panose="020B0502040204020203" pitchFamily="34" charset="0"/>
                <a:cs typeface="Segoe UI Light" panose="020B0502040204020203" pitchFamily="34" charset="0"/>
              </a:rPr>
              <a:t>customer satisfaction</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6888480" y="707541"/>
            <a:ext cx="5047471" cy="4323682"/>
          </a:xfrm>
          <a:prstGeom prst="rect">
            <a:avLst/>
          </a:prstGeom>
        </p:spPr>
      </p:pic>
    </p:spTree>
    <p:extLst>
      <p:ext uri="{BB962C8B-B14F-4D97-AF65-F5344CB8AC3E}">
        <p14:creationId xmlns:p14="http://schemas.microsoft.com/office/powerpoint/2010/main" val="1357645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a:off x="0" y="0"/>
            <a:ext cx="12192000" cy="6858000"/>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l="100000" t="100000"/>
            </a:path>
            <a:tileRect r="-100000" b="-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p:cNvSpPr txBox="1"/>
          <p:nvPr/>
        </p:nvSpPr>
        <p:spPr>
          <a:xfrm>
            <a:off x="111248" y="5031223"/>
            <a:ext cx="12080752" cy="769441"/>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t="100000" r="100000"/>
            </a:path>
            <a:tileRect l="-100000" b="-100000"/>
          </a:gradFill>
        </p:spPr>
        <p:txBody>
          <a:bodyPr wrap="square" rtlCol="0">
            <a:spAutoFit/>
          </a:bodyPr>
          <a:lstStyle/>
          <a:p>
            <a:pPr algn="r"/>
            <a:r>
              <a:rPr lang="en-US" sz="4400" dirty="0">
                <a:solidFill>
                  <a:schemeClr val="bg1"/>
                </a:solidFill>
                <a:latin typeface="Leelawadee UI Semilight" panose="020B0402040204020203" pitchFamily="34" charset="-34"/>
                <a:cs typeface="Leelawadee UI Semilight" panose="020B0402040204020203" pitchFamily="34" charset="-34"/>
              </a:rPr>
              <a:t>Implementation</a:t>
            </a:r>
          </a:p>
        </p:txBody>
      </p:sp>
      <p:pic>
        <p:nvPicPr>
          <p:cNvPr id="4" name="Picture 3"/>
          <p:cNvPicPr>
            <a:picLocks noChangeAspect="1"/>
          </p:cNvPicPr>
          <p:nvPr/>
        </p:nvPicPr>
        <p:blipFill>
          <a:blip r:embed="rId3"/>
          <a:stretch>
            <a:fillRect/>
          </a:stretch>
        </p:blipFill>
        <p:spPr>
          <a:xfrm>
            <a:off x="9993169" y="5985116"/>
            <a:ext cx="2198831" cy="800661"/>
          </a:xfrm>
          <a:prstGeom prst="rect">
            <a:avLst/>
          </a:prstGeom>
        </p:spPr>
      </p:pic>
      <p:sp>
        <p:nvSpPr>
          <p:cNvPr id="6" name="TextBox 5"/>
          <p:cNvSpPr txBox="1"/>
          <p:nvPr/>
        </p:nvSpPr>
        <p:spPr>
          <a:xfrm>
            <a:off x="8085724" y="126919"/>
            <a:ext cx="4285077" cy="646331"/>
          </a:xfrm>
          <a:prstGeom prst="rect">
            <a:avLst/>
          </a:prstGeom>
          <a:noFill/>
        </p:spPr>
        <p:txBody>
          <a:bodyPr wrap="square" rtlCol="0">
            <a:spAutoFit/>
          </a:bodyPr>
          <a:lstStyle/>
          <a:p>
            <a:pPr algn="ctr"/>
            <a:r>
              <a:rPr lang="en-US" sz="3600" b="1" dirty="0">
                <a:solidFill>
                  <a:schemeClr val="bg1"/>
                </a:solidFill>
                <a:latin typeface="Segoe UI Light" panose="020B0502040204020203" pitchFamily="34" charset="0"/>
                <a:cs typeface="Segoe UI Light" panose="020B0502040204020203" pitchFamily="34" charset="0"/>
              </a:rPr>
              <a:t>Options</a:t>
            </a:r>
          </a:p>
        </p:txBody>
      </p: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1707331" y="597159"/>
            <a:ext cx="7212698" cy="4139682"/>
          </a:xfrm>
          <a:prstGeom prst="rect">
            <a:avLst/>
          </a:prstGeom>
        </p:spPr>
      </p:pic>
    </p:spTree>
    <p:extLst>
      <p:ext uri="{BB962C8B-B14F-4D97-AF65-F5344CB8AC3E}">
        <p14:creationId xmlns:p14="http://schemas.microsoft.com/office/powerpoint/2010/main" val="4246047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a:xfrm rot="10800000">
            <a:off x="0" y="132080"/>
            <a:ext cx="12192000" cy="6858000"/>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l="100000" t="100000"/>
            </a:path>
            <a:tileRect r="-100000" b="-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a:stretch>
            <a:fillRect/>
          </a:stretch>
        </p:blipFill>
        <p:spPr>
          <a:xfrm>
            <a:off x="9922049" y="427132"/>
            <a:ext cx="2198831" cy="800661"/>
          </a:xfrm>
          <a:prstGeom prst="rect">
            <a:avLst/>
          </a:prstGeom>
        </p:spPr>
      </p:pic>
      <p:sp>
        <p:nvSpPr>
          <p:cNvPr id="21" name="TextBox 20"/>
          <p:cNvSpPr txBox="1"/>
          <p:nvPr/>
        </p:nvSpPr>
        <p:spPr>
          <a:xfrm>
            <a:off x="111760" y="5809616"/>
            <a:ext cx="12009120" cy="830997"/>
          </a:xfrm>
          <a:prstGeom prst="rect">
            <a:avLst/>
          </a:prstGeom>
          <a:solidFill>
            <a:srgbClr val="262626">
              <a:alpha val="60000"/>
            </a:srgbClr>
          </a:solidFill>
        </p:spPr>
        <p:txBody>
          <a:bodyPr wrap="square" rtlCol="0">
            <a:spAutoFit/>
          </a:bodyPr>
          <a:lstStyle/>
          <a:p>
            <a:pPr algn="r"/>
            <a:r>
              <a:rPr lang="en-US" sz="4800" dirty="0">
                <a:solidFill>
                  <a:schemeClr val="bg1"/>
                </a:solidFill>
                <a:latin typeface="Leelawadee UI Semilight" panose="020B0402040204020203" pitchFamily="34" charset="-34"/>
                <a:cs typeface="Leelawadee UI Semilight" panose="020B0402040204020203" pitchFamily="34" charset="-34"/>
              </a:rPr>
              <a:t>digital technologies</a:t>
            </a:r>
          </a:p>
        </p:txBody>
      </p:sp>
      <p:pic>
        <p:nvPicPr>
          <p:cNvPr id="2" name="Picture 1"/>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2712777" y="15039"/>
            <a:ext cx="6396713" cy="6603058"/>
          </a:xfrm>
          <a:prstGeom prst="rect">
            <a:avLst/>
          </a:prstGeom>
        </p:spPr>
      </p:pic>
      <p:pic>
        <p:nvPicPr>
          <p:cNvPr id="3" name="Picture 2"/>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2737773" y="29995"/>
            <a:ext cx="6396713" cy="6603058"/>
          </a:xfrm>
          <a:prstGeom prst="rect">
            <a:avLst/>
          </a:prstGeom>
        </p:spPr>
      </p:pic>
      <p:pic>
        <p:nvPicPr>
          <p:cNvPr id="5" name="Picture 4"/>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2710694" y="15039"/>
            <a:ext cx="6396713" cy="6603058"/>
          </a:xfrm>
          <a:prstGeom prst="rect">
            <a:avLst/>
          </a:prstGeom>
        </p:spPr>
      </p:pic>
      <p:pic>
        <p:nvPicPr>
          <p:cNvPr id="6" name="Picture 5"/>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a:xfrm>
            <a:off x="2721109" y="45116"/>
            <a:ext cx="6396713" cy="6603058"/>
          </a:xfrm>
          <a:prstGeom prst="rect">
            <a:avLst/>
          </a:prstGeom>
        </p:spPr>
      </p:pic>
      <p:pic>
        <p:nvPicPr>
          <p:cNvPr id="7" name="Picture 6"/>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2704445" y="15039"/>
            <a:ext cx="6396713" cy="6603058"/>
          </a:xfrm>
          <a:prstGeom prst="rect">
            <a:avLst/>
          </a:prstGeom>
        </p:spPr>
      </p:pic>
      <p:pic>
        <p:nvPicPr>
          <p:cNvPr id="8" name="Picture 7"/>
          <p:cNvPicPr>
            <a:picLocks noChangeAspect="1"/>
          </p:cNvPicPr>
          <p:nvPr/>
        </p:nvPicPr>
        <p:blipFill>
          <a:blip r:embed="rId9">
            <a:grayscl/>
            <a:extLst>
              <a:ext uri="{28A0092B-C50C-407E-A947-70E740481C1C}">
                <a14:useLocalDpi xmlns:a14="http://schemas.microsoft.com/office/drawing/2010/main" val="0"/>
              </a:ext>
            </a:extLst>
          </a:blip>
          <a:stretch>
            <a:fillRect/>
          </a:stretch>
        </p:blipFill>
        <p:spPr>
          <a:xfrm>
            <a:off x="2708611" y="15039"/>
            <a:ext cx="6396713" cy="6603058"/>
          </a:xfrm>
          <a:prstGeom prst="rect">
            <a:avLst/>
          </a:prstGeom>
        </p:spPr>
      </p:pic>
      <p:pic>
        <p:nvPicPr>
          <p:cNvPr id="9" name="Picture 8"/>
          <p:cNvPicPr>
            <a:picLocks noChangeAspect="1"/>
          </p:cNvPicPr>
          <p:nvPr/>
        </p:nvPicPr>
        <p:blipFill>
          <a:blip r:embed="rId10">
            <a:grayscl/>
            <a:extLst>
              <a:ext uri="{28A0092B-C50C-407E-A947-70E740481C1C}">
                <a14:useLocalDpi xmlns:a14="http://schemas.microsoft.com/office/drawing/2010/main" val="0"/>
              </a:ext>
            </a:extLst>
          </a:blip>
          <a:stretch>
            <a:fillRect/>
          </a:stretch>
        </p:blipFill>
        <p:spPr>
          <a:xfrm>
            <a:off x="2708611" y="15039"/>
            <a:ext cx="6396713" cy="6603058"/>
          </a:xfrm>
          <a:prstGeom prst="rect">
            <a:avLst/>
          </a:prstGeom>
        </p:spPr>
      </p:pic>
      <p:pic>
        <p:nvPicPr>
          <p:cNvPr id="11" name="Picture 10"/>
          <p:cNvPicPr>
            <a:picLocks noChangeAspect="1"/>
          </p:cNvPicPr>
          <p:nvPr/>
        </p:nvPicPr>
        <p:blipFill>
          <a:blip r:embed="rId11">
            <a:grayscl/>
            <a:extLst>
              <a:ext uri="{28A0092B-C50C-407E-A947-70E740481C1C}">
                <a14:useLocalDpi xmlns:a14="http://schemas.microsoft.com/office/drawing/2010/main" val="0"/>
              </a:ext>
            </a:extLst>
          </a:blip>
          <a:stretch>
            <a:fillRect/>
          </a:stretch>
        </p:blipFill>
        <p:spPr>
          <a:xfrm>
            <a:off x="2712777" y="15039"/>
            <a:ext cx="6396713" cy="6603058"/>
          </a:xfrm>
          <a:prstGeom prst="rect">
            <a:avLst/>
          </a:prstGeom>
        </p:spPr>
      </p:pic>
      <p:pic>
        <p:nvPicPr>
          <p:cNvPr id="12" name="Picture 11"/>
          <p:cNvPicPr>
            <a:picLocks noChangeAspect="1"/>
          </p:cNvPicPr>
          <p:nvPr/>
        </p:nvPicPr>
        <p:blipFill>
          <a:blip r:embed="rId12">
            <a:grayscl/>
            <a:extLst>
              <a:ext uri="{28A0092B-C50C-407E-A947-70E740481C1C}">
                <a14:useLocalDpi xmlns:a14="http://schemas.microsoft.com/office/drawing/2010/main" val="0"/>
              </a:ext>
            </a:extLst>
          </a:blip>
          <a:stretch>
            <a:fillRect/>
          </a:stretch>
        </p:blipFill>
        <p:spPr>
          <a:xfrm>
            <a:off x="2737784" y="37556"/>
            <a:ext cx="6396713" cy="6603058"/>
          </a:xfrm>
          <a:prstGeom prst="rect">
            <a:avLst/>
          </a:prstGeom>
        </p:spPr>
      </p:pic>
      <p:pic>
        <p:nvPicPr>
          <p:cNvPr id="10" name="Picture 9"/>
          <p:cNvPicPr>
            <a:picLocks noChangeAspect="1"/>
          </p:cNvPicPr>
          <p:nvPr/>
        </p:nvPicPr>
        <p:blipFill>
          <a:blip r:embed="rId13">
            <a:grayscl/>
            <a:extLst>
              <a:ext uri="{28A0092B-C50C-407E-A947-70E740481C1C}">
                <a14:useLocalDpi xmlns:a14="http://schemas.microsoft.com/office/drawing/2010/main" val="0"/>
              </a:ext>
            </a:extLst>
          </a:blip>
          <a:stretch>
            <a:fillRect/>
          </a:stretch>
        </p:blipFill>
        <p:spPr>
          <a:xfrm>
            <a:off x="2771101" y="-15038"/>
            <a:ext cx="6396713" cy="6603058"/>
          </a:xfrm>
          <a:prstGeom prst="rect">
            <a:avLst/>
          </a:prstGeom>
        </p:spPr>
      </p:pic>
      <p:pic>
        <p:nvPicPr>
          <p:cNvPr id="14" name="Picture 13"/>
          <p:cNvPicPr>
            <a:picLocks noChangeAspect="1"/>
          </p:cNvPicPr>
          <p:nvPr/>
        </p:nvPicPr>
        <p:blipFill>
          <a:blip r:embed="rId14">
            <a:grayscl/>
            <a:extLst>
              <a:ext uri="{28A0092B-C50C-407E-A947-70E740481C1C}">
                <a14:useLocalDpi xmlns:a14="http://schemas.microsoft.com/office/drawing/2010/main" val="0"/>
              </a:ext>
            </a:extLst>
          </a:blip>
          <a:stretch>
            <a:fillRect/>
          </a:stretch>
        </p:blipFill>
        <p:spPr>
          <a:xfrm>
            <a:off x="2712777" y="0"/>
            <a:ext cx="6396713" cy="6603058"/>
          </a:xfrm>
          <a:prstGeom prst="rect">
            <a:avLst/>
          </a:prstGeom>
        </p:spPr>
      </p:pic>
      <p:pic>
        <p:nvPicPr>
          <p:cNvPr id="15" name="Picture 14"/>
          <p:cNvPicPr>
            <a:picLocks noChangeAspect="1"/>
          </p:cNvPicPr>
          <p:nvPr/>
        </p:nvPicPr>
        <p:blipFill>
          <a:blip r:embed="rId15">
            <a:grayscl/>
            <a:extLst>
              <a:ext uri="{28A0092B-C50C-407E-A947-70E740481C1C}">
                <a14:useLocalDpi xmlns:a14="http://schemas.microsoft.com/office/drawing/2010/main" val="0"/>
              </a:ext>
            </a:extLst>
          </a:blip>
          <a:stretch>
            <a:fillRect/>
          </a:stretch>
        </p:blipFill>
        <p:spPr>
          <a:xfrm>
            <a:off x="2721109" y="15039"/>
            <a:ext cx="6396713" cy="6603058"/>
          </a:xfrm>
          <a:prstGeom prst="rect">
            <a:avLst/>
          </a:prstGeom>
        </p:spPr>
      </p:pic>
    </p:spTree>
    <p:extLst>
      <p:ext uri="{BB962C8B-B14F-4D97-AF65-F5344CB8AC3E}">
        <p14:creationId xmlns:p14="http://schemas.microsoft.com/office/powerpoint/2010/main" val="2255161903"/>
      </p:ext>
    </p:extLst>
  </p:cSld>
  <p:clrMapOvr>
    <a:masterClrMapping/>
  </p:clrMapOvr>
  <mc:AlternateContent xmlns:mc="http://schemas.openxmlformats.org/markup-compatibility/2006" xmlns:p14="http://schemas.microsoft.com/office/powerpoint/2010/main">
    <mc:Choice Requires="p14">
      <p:transition p14:dur="10" advClick="0" advTm="6122"/>
    </mc:Choice>
    <mc:Fallback xmlns="">
      <p:transition advClick="0" advTm="61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50"/>
                                        <p:tgtEl>
                                          <p:spTgt spid="2"/>
                                        </p:tgtEl>
                                      </p:cBhvr>
                                    </p:animEffect>
                                  </p:childTnLst>
                                </p:cTn>
                              </p:par>
                            </p:childTnLst>
                          </p:cTn>
                        </p:par>
                        <p:par>
                          <p:cTn id="8" fill="hold">
                            <p:stCondLst>
                              <p:cond delay="25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250"/>
                                        <p:tgtEl>
                                          <p:spTgt spid="3"/>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250"/>
                                        <p:tgtEl>
                                          <p:spTgt spid="5"/>
                                        </p:tgtEl>
                                      </p:cBhvr>
                                    </p:animEffect>
                                  </p:childTnLst>
                                </p:cTn>
                              </p:par>
                            </p:childTnLst>
                          </p:cTn>
                        </p:par>
                        <p:par>
                          <p:cTn id="16" fill="hold">
                            <p:stCondLst>
                              <p:cond delay="75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250"/>
                                        <p:tgtEl>
                                          <p:spTgt spid="6"/>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250"/>
                                        <p:tgtEl>
                                          <p:spTgt spid="7"/>
                                        </p:tgtEl>
                                      </p:cBhvr>
                                    </p:animEffect>
                                  </p:childTnLst>
                                </p:cTn>
                              </p:par>
                            </p:childTnLst>
                          </p:cTn>
                        </p:par>
                        <p:par>
                          <p:cTn id="24" fill="hold">
                            <p:stCondLst>
                              <p:cond delay="125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250"/>
                                        <p:tgtEl>
                                          <p:spTgt spid="9"/>
                                        </p:tgtEl>
                                      </p:cBhvr>
                                    </p:animEffect>
                                  </p:childTnLst>
                                </p:cTn>
                              </p:par>
                            </p:childTnLst>
                          </p:cTn>
                        </p:par>
                        <p:par>
                          <p:cTn id="32" fill="hold">
                            <p:stCondLst>
                              <p:cond delay="1750"/>
                            </p:stCondLst>
                            <p:childTnLst>
                              <p:par>
                                <p:cTn id="33" presetID="22" presetClass="entr" presetSubtype="4"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250"/>
                                        <p:tgtEl>
                                          <p:spTgt spid="10"/>
                                        </p:tgtEl>
                                      </p:cBhvr>
                                    </p:animEffect>
                                  </p:childTnLst>
                                </p:cTn>
                              </p:par>
                            </p:childTnLst>
                          </p:cTn>
                        </p:par>
                        <p:par>
                          <p:cTn id="36" fill="hold">
                            <p:stCondLst>
                              <p:cond delay="2000"/>
                            </p:stCondLst>
                            <p:childTnLst>
                              <p:par>
                                <p:cTn id="37" presetID="22" presetClass="entr" presetSubtype="4"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50"/>
                                        <p:tgtEl>
                                          <p:spTgt spid="11"/>
                                        </p:tgtEl>
                                      </p:cBhvr>
                                    </p:animEffect>
                                  </p:childTnLst>
                                </p:cTn>
                              </p:par>
                            </p:childTnLst>
                          </p:cTn>
                        </p:par>
                        <p:par>
                          <p:cTn id="40" fill="hold">
                            <p:stCondLst>
                              <p:cond delay="2250"/>
                            </p:stCondLst>
                            <p:childTnLst>
                              <p:par>
                                <p:cTn id="41" presetID="22" presetClass="entr" presetSubtype="4"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250"/>
                                        <p:tgtEl>
                                          <p:spTgt spid="12"/>
                                        </p:tgtEl>
                                      </p:cBhvr>
                                    </p:animEffect>
                                  </p:childTnLst>
                                </p:cTn>
                              </p:par>
                            </p:childTnLst>
                          </p:cTn>
                        </p:par>
                        <p:par>
                          <p:cTn id="44" fill="hold">
                            <p:stCondLst>
                              <p:cond delay="2500"/>
                            </p:stCondLst>
                            <p:childTnLst>
                              <p:par>
                                <p:cTn id="45" presetID="22" presetClass="entr" presetSubtype="4"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250"/>
                                        <p:tgtEl>
                                          <p:spTgt spid="14"/>
                                        </p:tgtEl>
                                      </p:cBhvr>
                                    </p:animEffect>
                                  </p:childTnLst>
                                </p:cTn>
                              </p:par>
                            </p:childTnLst>
                          </p:cTn>
                        </p:par>
                        <p:par>
                          <p:cTn id="48" fill="hold">
                            <p:stCondLst>
                              <p:cond delay="2750"/>
                            </p:stCondLst>
                            <p:childTnLst>
                              <p:par>
                                <p:cTn id="49" presetID="22" presetClass="entr" presetSubtype="4"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a:off x="0" y="0"/>
            <a:ext cx="12192000" cy="6858000"/>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l="100000" t="100000"/>
            </a:path>
            <a:tileRect r="-100000" b="-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p:cNvSpPr txBox="1"/>
          <p:nvPr/>
        </p:nvSpPr>
        <p:spPr>
          <a:xfrm>
            <a:off x="111248" y="5031223"/>
            <a:ext cx="12080752" cy="769441"/>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t="100000" r="100000"/>
            </a:path>
            <a:tileRect l="-100000" b="-100000"/>
          </a:gradFill>
        </p:spPr>
        <p:txBody>
          <a:bodyPr wrap="square" rtlCol="0">
            <a:spAutoFit/>
          </a:bodyPr>
          <a:lstStyle/>
          <a:p>
            <a:pPr algn="r"/>
            <a:r>
              <a:rPr lang="en-US" sz="4400" dirty="0">
                <a:solidFill>
                  <a:schemeClr val="bg1"/>
                </a:solidFill>
                <a:latin typeface="Leelawadee UI Semilight" panose="020B0402040204020203" pitchFamily="34" charset="-34"/>
                <a:cs typeface="Leelawadee UI Semilight" panose="020B0402040204020203" pitchFamily="34" charset="-34"/>
              </a:rPr>
              <a:t>Implementation</a:t>
            </a:r>
          </a:p>
        </p:txBody>
      </p:sp>
      <p:pic>
        <p:nvPicPr>
          <p:cNvPr id="4" name="Picture 3"/>
          <p:cNvPicPr>
            <a:picLocks noChangeAspect="1"/>
          </p:cNvPicPr>
          <p:nvPr/>
        </p:nvPicPr>
        <p:blipFill>
          <a:blip r:embed="rId3"/>
          <a:stretch>
            <a:fillRect/>
          </a:stretch>
        </p:blipFill>
        <p:spPr>
          <a:xfrm>
            <a:off x="9993169" y="5985116"/>
            <a:ext cx="2198831" cy="800661"/>
          </a:xfrm>
          <a:prstGeom prst="rect">
            <a:avLst/>
          </a:prstGeom>
        </p:spPr>
      </p:pic>
      <p:sp>
        <p:nvSpPr>
          <p:cNvPr id="6" name="TextBox 5"/>
          <p:cNvSpPr txBox="1"/>
          <p:nvPr/>
        </p:nvSpPr>
        <p:spPr>
          <a:xfrm>
            <a:off x="7518400" y="0"/>
            <a:ext cx="4557761" cy="646331"/>
          </a:xfrm>
          <a:prstGeom prst="rect">
            <a:avLst/>
          </a:prstGeom>
          <a:noFill/>
        </p:spPr>
        <p:txBody>
          <a:bodyPr wrap="square" rtlCol="0">
            <a:spAutoFit/>
          </a:bodyPr>
          <a:lstStyle/>
          <a:p>
            <a:pPr algn="ctr"/>
            <a:r>
              <a:rPr lang="en-US" sz="3600" b="1" dirty="0">
                <a:solidFill>
                  <a:schemeClr val="bg1"/>
                </a:solidFill>
                <a:latin typeface="Segoe UI Light" panose="020B0502040204020203" pitchFamily="34" charset="0"/>
                <a:cs typeface="Segoe UI Light" panose="020B0502040204020203" pitchFamily="34" charset="0"/>
              </a:rPr>
              <a:t>Promotional campaign</a:t>
            </a:r>
          </a:p>
        </p:txBody>
      </p:sp>
      <p:sp>
        <p:nvSpPr>
          <p:cNvPr id="8" name="TextBox 7"/>
          <p:cNvSpPr txBox="1"/>
          <p:nvPr/>
        </p:nvSpPr>
        <p:spPr>
          <a:xfrm>
            <a:off x="618123" y="844026"/>
            <a:ext cx="4285077" cy="523220"/>
          </a:xfrm>
          <a:prstGeom prst="rect">
            <a:avLst/>
          </a:prstGeom>
          <a:noFill/>
        </p:spPr>
        <p:txBody>
          <a:bodyPr wrap="square" rtlCol="0">
            <a:spAutoFit/>
          </a:bodyPr>
          <a:lstStyle/>
          <a:p>
            <a:pPr marL="571500" indent="-571500" algn="ctr">
              <a:buFont typeface="Wingdings" panose="05000000000000000000" pitchFamily="2" charset="2"/>
              <a:buChar char="ü"/>
            </a:pPr>
            <a:r>
              <a:rPr lang="en-US" sz="2800" dirty="0">
                <a:solidFill>
                  <a:schemeClr val="bg1">
                    <a:lumMod val="85000"/>
                  </a:schemeClr>
                </a:solidFill>
                <a:latin typeface="Segoe UI Light" panose="020B0502040204020203" pitchFamily="34" charset="0"/>
                <a:cs typeface="Segoe UI Light" panose="020B0502040204020203" pitchFamily="34" charset="0"/>
              </a:rPr>
              <a:t>bill messages/inserts</a:t>
            </a:r>
          </a:p>
        </p:txBody>
      </p:sp>
      <p:sp>
        <p:nvSpPr>
          <p:cNvPr id="9" name="TextBox 8"/>
          <p:cNvSpPr txBox="1"/>
          <p:nvPr/>
        </p:nvSpPr>
        <p:spPr>
          <a:xfrm>
            <a:off x="217439" y="1483142"/>
            <a:ext cx="4285077" cy="523220"/>
          </a:xfrm>
          <a:prstGeom prst="rect">
            <a:avLst/>
          </a:prstGeom>
          <a:noFill/>
        </p:spPr>
        <p:txBody>
          <a:bodyPr wrap="square" rtlCol="0">
            <a:spAutoFit/>
          </a:bodyPr>
          <a:lstStyle/>
          <a:p>
            <a:pPr marL="571500" indent="-571500" algn="ctr">
              <a:buFont typeface="Wingdings" panose="05000000000000000000" pitchFamily="2" charset="2"/>
              <a:buChar char="ü"/>
            </a:pPr>
            <a:r>
              <a:rPr lang="en-US" sz="2800" dirty="0">
                <a:solidFill>
                  <a:schemeClr val="bg1">
                    <a:lumMod val="85000"/>
                  </a:schemeClr>
                </a:solidFill>
                <a:latin typeface="Segoe UI Light" panose="020B0502040204020203" pitchFamily="34" charset="0"/>
                <a:cs typeface="Segoe UI Light" panose="020B0502040204020203" pitchFamily="34" charset="0"/>
              </a:rPr>
              <a:t>website notices</a:t>
            </a:r>
          </a:p>
        </p:txBody>
      </p:sp>
      <p:sp>
        <p:nvSpPr>
          <p:cNvPr id="10" name="TextBox 9"/>
          <p:cNvSpPr txBox="1"/>
          <p:nvPr/>
        </p:nvSpPr>
        <p:spPr>
          <a:xfrm>
            <a:off x="-178801" y="2793885"/>
            <a:ext cx="4285077" cy="523220"/>
          </a:xfrm>
          <a:prstGeom prst="rect">
            <a:avLst/>
          </a:prstGeom>
          <a:noFill/>
        </p:spPr>
        <p:txBody>
          <a:bodyPr wrap="square" rtlCol="0">
            <a:spAutoFit/>
          </a:bodyPr>
          <a:lstStyle/>
          <a:p>
            <a:pPr marL="571500" indent="-571500" algn="ctr">
              <a:buFont typeface="Wingdings" panose="05000000000000000000" pitchFamily="2" charset="2"/>
              <a:buChar char="ü"/>
            </a:pPr>
            <a:r>
              <a:rPr lang="en-US" sz="2800" dirty="0">
                <a:solidFill>
                  <a:schemeClr val="bg1">
                    <a:lumMod val="85000"/>
                  </a:schemeClr>
                </a:solidFill>
                <a:latin typeface="Segoe UI Light" panose="020B0502040204020203" pitchFamily="34" charset="0"/>
                <a:cs typeface="Segoe UI Light" panose="020B0502040204020203" pitchFamily="34" charset="0"/>
              </a:rPr>
              <a:t>education</a:t>
            </a:r>
          </a:p>
        </p:txBody>
      </p:sp>
      <p:sp>
        <p:nvSpPr>
          <p:cNvPr id="11" name="TextBox 10"/>
          <p:cNvSpPr txBox="1"/>
          <p:nvPr/>
        </p:nvSpPr>
        <p:spPr>
          <a:xfrm>
            <a:off x="683528" y="3450666"/>
            <a:ext cx="4285077" cy="523220"/>
          </a:xfrm>
          <a:prstGeom prst="rect">
            <a:avLst/>
          </a:prstGeom>
          <a:noFill/>
        </p:spPr>
        <p:txBody>
          <a:bodyPr wrap="square" rtlCol="0">
            <a:spAutoFit/>
          </a:bodyPr>
          <a:lstStyle/>
          <a:p>
            <a:pPr marL="571500" indent="-571500" algn="ctr">
              <a:buFont typeface="Wingdings" panose="05000000000000000000" pitchFamily="2" charset="2"/>
              <a:buChar char="ü"/>
            </a:pPr>
            <a:r>
              <a:rPr lang="en-US" sz="2800" dirty="0">
                <a:solidFill>
                  <a:schemeClr val="bg1">
                    <a:lumMod val="85000"/>
                  </a:schemeClr>
                </a:solidFill>
                <a:latin typeface="Segoe UI Light" panose="020B0502040204020203" pitchFamily="34" charset="0"/>
                <a:cs typeface="Segoe UI Light" panose="020B0502040204020203" pitchFamily="34" charset="0"/>
              </a:rPr>
              <a:t>enrollment incentives</a:t>
            </a:r>
          </a:p>
        </p:txBody>
      </p:sp>
      <p:sp>
        <p:nvSpPr>
          <p:cNvPr id="12" name="TextBox 11"/>
          <p:cNvSpPr txBox="1"/>
          <p:nvPr/>
        </p:nvSpPr>
        <p:spPr>
          <a:xfrm>
            <a:off x="764026" y="4238189"/>
            <a:ext cx="4285077" cy="523220"/>
          </a:xfrm>
          <a:prstGeom prst="rect">
            <a:avLst/>
          </a:prstGeom>
          <a:noFill/>
        </p:spPr>
        <p:txBody>
          <a:bodyPr wrap="square" rtlCol="0">
            <a:spAutoFit/>
          </a:bodyPr>
          <a:lstStyle/>
          <a:p>
            <a:pPr marL="571500" indent="-571500" algn="ctr">
              <a:buFont typeface="Wingdings" panose="05000000000000000000" pitchFamily="2" charset="2"/>
              <a:buChar char="ü"/>
            </a:pPr>
            <a:r>
              <a:rPr lang="en-US" sz="2800" dirty="0">
                <a:solidFill>
                  <a:schemeClr val="bg1">
                    <a:lumMod val="85000"/>
                  </a:schemeClr>
                </a:solidFill>
                <a:latin typeface="Segoe UI Light" panose="020B0502040204020203" pitchFamily="34" charset="0"/>
                <a:cs typeface="Segoe UI Light" panose="020B0502040204020203" pitchFamily="34" charset="0"/>
              </a:rPr>
              <a:t>brochures and posters</a:t>
            </a:r>
          </a:p>
        </p:txBody>
      </p:sp>
      <p:sp>
        <p:nvSpPr>
          <p:cNvPr id="13" name="TextBox 12"/>
          <p:cNvSpPr txBox="1"/>
          <p:nvPr/>
        </p:nvSpPr>
        <p:spPr>
          <a:xfrm>
            <a:off x="-524242" y="2162973"/>
            <a:ext cx="4285077" cy="523220"/>
          </a:xfrm>
          <a:prstGeom prst="rect">
            <a:avLst/>
          </a:prstGeom>
          <a:noFill/>
        </p:spPr>
        <p:txBody>
          <a:bodyPr wrap="square" rtlCol="0">
            <a:spAutoFit/>
          </a:bodyPr>
          <a:lstStyle/>
          <a:p>
            <a:pPr marL="571500" indent="-571500" algn="ctr">
              <a:buFont typeface="Wingdings" panose="05000000000000000000" pitchFamily="2" charset="2"/>
              <a:buChar char="ü"/>
            </a:pPr>
            <a:r>
              <a:rPr lang="en-US" sz="2800" dirty="0">
                <a:solidFill>
                  <a:schemeClr val="bg1">
                    <a:lumMod val="85000"/>
                  </a:schemeClr>
                </a:solidFill>
                <a:latin typeface="Segoe UI Light" panose="020B0502040204020203" pitchFamily="34" charset="0"/>
                <a:cs typeface="Segoe UI Light" panose="020B0502040204020203" pitchFamily="34" charset="0"/>
              </a:rPr>
              <a:t>news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0835" y="25814"/>
            <a:ext cx="8914723" cy="5019293"/>
          </a:xfrm>
          <a:prstGeom prst="rect">
            <a:avLst/>
          </a:prstGeom>
        </p:spPr>
      </p:pic>
    </p:spTree>
    <p:extLst>
      <p:ext uri="{BB962C8B-B14F-4D97-AF65-F5344CB8AC3E}">
        <p14:creationId xmlns:p14="http://schemas.microsoft.com/office/powerpoint/2010/main" val="1364389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a:off x="0" y="0"/>
            <a:ext cx="12192000" cy="6858000"/>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l="100000" t="100000"/>
            </a:path>
            <a:tileRect r="-100000" b="-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p:cNvSpPr txBox="1"/>
          <p:nvPr/>
        </p:nvSpPr>
        <p:spPr>
          <a:xfrm>
            <a:off x="111248" y="266183"/>
            <a:ext cx="12080752" cy="769441"/>
          </a:xfrm>
          <a:prstGeom prst="rect">
            <a:avLst/>
          </a:prstGeom>
          <a:solidFill>
            <a:srgbClr val="262626">
              <a:alpha val="60000"/>
            </a:srgbClr>
          </a:solidFill>
        </p:spPr>
        <p:txBody>
          <a:bodyPr wrap="square" rtlCol="0">
            <a:spAutoFit/>
          </a:bodyPr>
          <a:lstStyle/>
          <a:p>
            <a:pPr algn="r"/>
            <a:r>
              <a:rPr lang="en-US" sz="4400" dirty="0">
                <a:solidFill>
                  <a:schemeClr val="bg1"/>
                </a:solidFill>
                <a:latin typeface="Leelawadee UI Semilight" panose="020B0402040204020203" pitchFamily="34" charset="-34"/>
                <a:cs typeface="Leelawadee UI Semilight" panose="020B0402040204020203" pitchFamily="34" charset="-34"/>
              </a:rPr>
              <a:t>Questions?</a:t>
            </a:r>
          </a:p>
        </p:txBody>
      </p:sp>
      <p:pic>
        <p:nvPicPr>
          <p:cNvPr id="4" name="Picture 3"/>
          <p:cNvPicPr>
            <a:picLocks noChangeAspect="1"/>
          </p:cNvPicPr>
          <p:nvPr/>
        </p:nvPicPr>
        <p:blipFill>
          <a:blip r:embed="rId3"/>
          <a:stretch>
            <a:fillRect/>
          </a:stretch>
        </p:blipFill>
        <p:spPr>
          <a:xfrm>
            <a:off x="9993169" y="5985116"/>
            <a:ext cx="2198831" cy="800661"/>
          </a:xfrm>
          <a:prstGeom prst="rect">
            <a:avLst/>
          </a:prstGeom>
        </p:spPr>
      </p:pic>
      <p:sp>
        <p:nvSpPr>
          <p:cNvPr id="2" name="TextBox 1"/>
          <p:cNvSpPr txBox="1"/>
          <p:nvPr/>
        </p:nvSpPr>
        <p:spPr>
          <a:xfrm>
            <a:off x="2702560" y="2651760"/>
            <a:ext cx="6248400" cy="2277547"/>
          </a:xfrm>
          <a:prstGeom prst="rect">
            <a:avLst/>
          </a:prstGeom>
          <a:noFill/>
        </p:spPr>
        <p:txBody>
          <a:bodyPr wrap="square" rtlCol="0">
            <a:spAutoFit/>
          </a:bodyPr>
          <a:lstStyle/>
          <a:p>
            <a:r>
              <a:rPr lang="en-US" sz="2800" dirty="0" smtClean="0">
                <a:solidFill>
                  <a:schemeClr val="bg1"/>
                </a:solidFill>
                <a:latin typeface="Segoe UI Light" panose="020B0502040204020203" pitchFamily="34" charset="0"/>
                <a:cs typeface="Segoe UI Light" panose="020B0502040204020203" pitchFamily="34" charset="0"/>
              </a:rPr>
              <a:t>Charli Jo Ledgerwood</a:t>
            </a:r>
            <a:endParaRPr lang="en-US" sz="2800" dirty="0">
              <a:solidFill>
                <a:schemeClr val="bg1"/>
              </a:solidFill>
              <a:latin typeface="Segoe UI Light" panose="020B0502040204020203" pitchFamily="34" charset="0"/>
              <a:cs typeface="Segoe UI Light" panose="020B0502040204020203" pitchFamily="34" charset="0"/>
            </a:endParaRPr>
          </a:p>
          <a:p>
            <a:r>
              <a:rPr lang="en-US" sz="2400" dirty="0">
                <a:solidFill>
                  <a:schemeClr val="bg1"/>
                </a:solidFill>
                <a:latin typeface="Segoe UI Light" panose="020B0502040204020203" pitchFamily="34" charset="0"/>
                <a:cs typeface="Segoe UI Light" panose="020B0502040204020203" pitchFamily="34" charset="0"/>
              </a:rPr>
              <a:t>Director of </a:t>
            </a:r>
            <a:r>
              <a:rPr lang="en-US" sz="2400" dirty="0" smtClean="0">
                <a:solidFill>
                  <a:schemeClr val="bg1"/>
                </a:solidFill>
                <a:latin typeface="Segoe UI Light" panose="020B0502040204020203" pitchFamily="34" charset="0"/>
                <a:cs typeface="Segoe UI Light" panose="020B0502040204020203" pitchFamily="34" charset="0"/>
              </a:rPr>
              <a:t>Midwest Sales</a:t>
            </a:r>
            <a:endParaRPr lang="en-US" sz="2400" dirty="0">
              <a:solidFill>
                <a:schemeClr val="bg1"/>
              </a:solidFill>
              <a:latin typeface="Segoe UI Light" panose="020B0502040204020203" pitchFamily="34" charset="0"/>
              <a:cs typeface="Segoe UI Light" panose="020B0502040204020203" pitchFamily="34" charset="0"/>
            </a:endParaRPr>
          </a:p>
          <a:p>
            <a:r>
              <a:rPr lang="en-US" sz="2400" dirty="0" smtClean="0">
                <a:solidFill>
                  <a:schemeClr val="bg1">
                    <a:lumMod val="95000"/>
                  </a:schemeClr>
                </a:solidFill>
                <a:latin typeface="Segoe UI Light" panose="020B0502040204020203" pitchFamily="34" charset="0"/>
                <a:cs typeface="Segoe UI Light" panose="020B0502040204020203" pitchFamily="34" charset="0"/>
              </a:rPr>
              <a:t>cjledgerwood@cusi.com</a:t>
            </a:r>
            <a:endParaRPr lang="en-US" sz="2400" dirty="0">
              <a:solidFill>
                <a:schemeClr val="bg1">
                  <a:lumMod val="95000"/>
                </a:schemeClr>
              </a:solidFill>
              <a:latin typeface="Segoe UI Light" panose="020B0502040204020203" pitchFamily="34" charset="0"/>
              <a:cs typeface="Segoe UI Light" panose="020B0502040204020203" pitchFamily="34" charset="0"/>
            </a:endParaRPr>
          </a:p>
          <a:p>
            <a:r>
              <a:rPr lang="en-US" sz="2400" dirty="0">
                <a:solidFill>
                  <a:schemeClr val="bg1"/>
                </a:solidFill>
                <a:latin typeface="Segoe UI Light" panose="020B0502040204020203" pitchFamily="34" charset="0"/>
                <a:cs typeface="Segoe UI Light" panose="020B0502040204020203" pitchFamily="34" charset="0"/>
              </a:rPr>
              <a:t>www.cusi.com</a:t>
            </a:r>
          </a:p>
          <a:p>
            <a:r>
              <a:rPr lang="en-US" sz="2400" dirty="0" smtClean="0">
                <a:solidFill>
                  <a:schemeClr val="bg1"/>
                </a:solidFill>
                <a:latin typeface="Segoe UI Light" panose="020B0502040204020203" pitchFamily="34" charset="0"/>
                <a:cs typeface="Segoe UI Light" panose="020B0502040204020203" pitchFamily="34" charset="0"/>
              </a:rPr>
              <a:t>870.336.2200</a:t>
            </a:r>
            <a:endParaRPr lang="en-US" sz="2400" dirty="0">
              <a:solidFill>
                <a:schemeClr val="bg1"/>
              </a:solidFill>
              <a:latin typeface="Segoe UI Light" panose="020B0502040204020203" pitchFamily="34" charset="0"/>
              <a:cs typeface="Segoe UI Light" panose="020B0502040204020203" pitchFamily="34" charset="0"/>
            </a:endParaRPr>
          </a:p>
          <a:p>
            <a:endParaRPr lang="en-US" dirty="0"/>
          </a:p>
        </p:txBody>
      </p:sp>
      <p:sp>
        <p:nvSpPr>
          <p:cNvPr id="6" name="TextBox 5"/>
          <p:cNvSpPr txBox="1"/>
          <p:nvPr/>
        </p:nvSpPr>
        <p:spPr>
          <a:xfrm>
            <a:off x="2702560" y="1489749"/>
            <a:ext cx="9489440" cy="830997"/>
          </a:xfrm>
          <a:prstGeom prst="rect">
            <a:avLst/>
          </a:prstGeom>
          <a:noFill/>
        </p:spPr>
        <p:txBody>
          <a:bodyPr wrap="square" rtlCol="0">
            <a:spAutoFit/>
          </a:bodyPr>
          <a:lstStyle/>
          <a:p>
            <a:r>
              <a:rPr lang="en-US" sz="4800" dirty="0" smtClean="0">
                <a:solidFill>
                  <a:schemeClr val="bg1"/>
                </a:solidFill>
                <a:latin typeface="Segoe UI Light" panose="020B0502040204020203" pitchFamily="34" charset="0"/>
                <a:cs typeface="Segoe UI Light" panose="020B0502040204020203" pitchFamily="34" charset="0"/>
              </a:rPr>
              <a:t>www.cusi.com/bestpractices</a:t>
            </a:r>
          </a:p>
        </p:txBody>
      </p:sp>
    </p:spTree>
    <p:extLst>
      <p:ext uri="{BB962C8B-B14F-4D97-AF65-F5344CB8AC3E}">
        <p14:creationId xmlns:p14="http://schemas.microsoft.com/office/powerpoint/2010/main" val="3170463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a:off x="0" y="132080"/>
            <a:ext cx="12192000" cy="6858000"/>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l="100000" t="100000"/>
            </a:path>
            <a:tileRect r="-100000" b="-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9922049" y="427132"/>
            <a:ext cx="2198831" cy="800661"/>
          </a:xfrm>
          <a:prstGeom prst="rect">
            <a:avLst/>
          </a:prstGeom>
        </p:spPr>
      </p:pic>
      <p:sp>
        <p:nvSpPr>
          <p:cNvPr id="42" name="TextBox 41"/>
          <p:cNvSpPr txBox="1"/>
          <p:nvPr/>
        </p:nvSpPr>
        <p:spPr>
          <a:xfrm>
            <a:off x="4897120" y="1440869"/>
            <a:ext cx="7294880" cy="830997"/>
          </a:xfrm>
          <a:prstGeom prst="rect">
            <a:avLst/>
          </a:prstGeom>
          <a:solidFill>
            <a:srgbClr val="262626">
              <a:alpha val="60000"/>
            </a:srgbClr>
          </a:solidFill>
        </p:spPr>
        <p:txBody>
          <a:bodyPr wrap="square" rtlCol="0">
            <a:spAutoFit/>
          </a:bodyPr>
          <a:lstStyle/>
          <a:p>
            <a:pPr algn="r"/>
            <a:r>
              <a:rPr lang="en-US" sz="4800" dirty="0">
                <a:solidFill>
                  <a:schemeClr val="bg1"/>
                </a:solidFill>
                <a:latin typeface="Leelawadee UI Semilight" panose="020B0402040204020203" pitchFamily="34" charset="-34"/>
                <a:cs typeface="Leelawadee UI Semilight" panose="020B0402040204020203" pitchFamily="34" charset="-34"/>
              </a:rPr>
              <a:t>real time</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2522" y="2698018"/>
            <a:ext cx="9136098" cy="4292063"/>
          </a:xfrm>
          <a:prstGeom prst="rect">
            <a:avLst/>
          </a:prstGeom>
        </p:spPr>
      </p:pic>
      <p:sp>
        <p:nvSpPr>
          <p:cNvPr id="22" name="TextBox 21"/>
          <p:cNvSpPr txBox="1"/>
          <p:nvPr/>
        </p:nvSpPr>
        <p:spPr>
          <a:xfrm>
            <a:off x="675114" y="2698018"/>
            <a:ext cx="3108960" cy="646331"/>
          </a:xfrm>
          <a:prstGeom prst="rect">
            <a:avLst/>
          </a:prstGeom>
          <a:noFill/>
        </p:spPr>
        <p:txBody>
          <a:bodyPr wrap="square" rtlCol="0">
            <a:spAutoFit/>
          </a:bodyPr>
          <a:lstStyle/>
          <a:p>
            <a:r>
              <a:rPr lang="en-US" sz="3600" dirty="0">
                <a:solidFill>
                  <a:schemeClr val="bg1">
                    <a:lumMod val="85000"/>
                  </a:schemeClr>
                </a:solidFill>
                <a:latin typeface="Segoe UI Light" panose="020B0502040204020203" pitchFamily="34" charset="0"/>
                <a:cs typeface="Segoe UI Light" panose="020B0502040204020203" pitchFamily="34" charset="0"/>
              </a:rPr>
              <a:t>4 out of 5</a:t>
            </a:r>
          </a:p>
        </p:txBody>
      </p:sp>
      <p:sp>
        <p:nvSpPr>
          <p:cNvPr id="25" name="TextBox 24"/>
          <p:cNvSpPr txBox="1"/>
          <p:nvPr/>
        </p:nvSpPr>
        <p:spPr>
          <a:xfrm>
            <a:off x="476561" y="3344349"/>
            <a:ext cx="3108960" cy="646331"/>
          </a:xfrm>
          <a:prstGeom prst="rect">
            <a:avLst/>
          </a:prstGeom>
          <a:noFill/>
        </p:spPr>
        <p:txBody>
          <a:bodyPr wrap="square" rtlCol="0">
            <a:spAutoFit/>
          </a:bodyPr>
          <a:lstStyle/>
          <a:p>
            <a:r>
              <a:rPr lang="en-US" sz="3600" dirty="0">
                <a:solidFill>
                  <a:schemeClr val="bg1">
                    <a:lumMod val="85000"/>
                  </a:schemeClr>
                </a:solidFill>
                <a:latin typeface="Segoe UI Light" panose="020B0502040204020203" pitchFamily="34" charset="0"/>
                <a:cs typeface="Segoe UI Light" panose="020B0502040204020203" pitchFamily="34" charset="0"/>
              </a:rPr>
              <a:t>bank online</a:t>
            </a:r>
          </a:p>
        </p:txBody>
      </p:sp>
    </p:spTree>
    <p:extLst>
      <p:ext uri="{BB962C8B-B14F-4D97-AF65-F5344CB8AC3E}">
        <p14:creationId xmlns:p14="http://schemas.microsoft.com/office/powerpoint/2010/main" val="3924976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a:off x="0" y="0"/>
            <a:ext cx="12192000" cy="6858000"/>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l="100000" t="100000"/>
            </a:path>
            <a:tileRect r="-100000" b="-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9993169" y="151245"/>
            <a:ext cx="2198831" cy="800661"/>
          </a:xfrm>
          <a:prstGeom prst="rect">
            <a:avLst/>
          </a:prstGeom>
        </p:spPr>
      </p:pic>
      <p:sp>
        <p:nvSpPr>
          <p:cNvPr id="23" name="TextBox 22"/>
          <p:cNvSpPr txBox="1"/>
          <p:nvPr/>
        </p:nvSpPr>
        <p:spPr>
          <a:xfrm>
            <a:off x="673541" y="2989302"/>
            <a:ext cx="4285077" cy="1200329"/>
          </a:xfrm>
          <a:prstGeom prst="rect">
            <a:avLst/>
          </a:prstGeom>
          <a:noFill/>
        </p:spPr>
        <p:txBody>
          <a:bodyPr wrap="square" rtlCol="0">
            <a:spAutoFit/>
          </a:bodyPr>
          <a:lstStyle/>
          <a:p>
            <a:pPr algn="ctr"/>
            <a:r>
              <a:rPr lang="en-US" sz="3600" dirty="0">
                <a:solidFill>
                  <a:schemeClr val="bg1">
                    <a:lumMod val="85000"/>
                  </a:schemeClr>
                </a:solidFill>
                <a:latin typeface="Segoe UI Light" panose="020B0502040204020203" pitchFamily="34" charset="0"/>
                <a:cs typeface="Segoe UI Light" panose="020B0502040204020203" pitchFamily="34" charset="0"/>
              </a:rPr>
              <a:t>smart billing software products</a:t>
            </a:r>
          </a:p>
        </p:txBody>
      </p:sp>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4785898" y="2758470"/>
            <a:ext cx="7423882" cy="4148093"/>
          </a:xfrm>
          <a:prstGeom prst="rect">
            <a:avLst/>
          </a:prstGeom>
        </p:spPr>
      </p:pic>
      <p:sp>
        <p:nvSpPr>
          <p:cNvPr id="26" name="TextBox 25"/>
          <p:cNvSpPr txBox="1"/>
          <p:nvPr/>
        </p:nvSpPr>
        <p:spPr>
          <a:xfrm>
            <a:off x="379287" y="1989029"/>
            <a:ext cx="11830493" cy="769441"/>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lin ang="0" scaled="1"/>
            <a:tileRect/>
          </a:gradFill>
        </p:spPr>
        <p:txBody>
          <a:bodyPr wrap="square" rtlCol="0">
            <a:spAutoFit/>
          </a:bodyPr>
          <a:lstStyle/>
          <a:p>
            <a:pPr algn="r"/>
            <a:r>
              <a:rPr lang="en-US" sz="4400" dirty="0">
                <a:solidFill>
                  <a:schemeClr val="bg1"/>
                </a:solidFill>
                <a:latin typeface="Leelawadee UI Semilight" panose="020B0402040204020203" pitchFamily="34" charset="-34"/>
                <a:cs typeface="Leelawadee UI Semilight" panose="020B0402040204020203" pitchFamily="34" charset="-34"/>
              </a:rPr>
              <a:t>scalable</a:t>
            </a:r>
          </a:p>
        </p:txBody>
      </p:sp>
    </p:spTree>
    <p:extLst>
      <p:ext uri="{BB962C8B-B14F-4D97-AF65-F5344CB8AC3E}">
        <p14:creationId xmlns:p14="http://schemas.microsoft.com/office/powerpoint/2010/main" val="3415963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a:off x="-75501" y="0"/>
            <a:ext cx="12192000" cy="6858000"/>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l="100000" t="100000"/>
            </a:path>
            <a:tileRect r="-100000" b="-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p:cNvSpPr txBox="1"/>
          <p:nvPr/>
        </p:nvSpPr>
        <p:spPr>
          <a:xfrm>
            <a:off x="111248" y="266183"/>
            <a:ext cx="12080752" cy="769441"/>
          </a:xfrm>
          <a:prstGeom prst="rect">
            <a:avLst/>
          </a:prstGeom>
          <a:solidFill>
            <a:srgbClr val="262626">
              <a:alpha val="60000"/>
            </a:srgbClr>
          </a:solidFill>
        </p:spPr>
        <p:txBody>
          <a:bodyPr wrap="square" rtlCol="0">
            <a:spAutoFit/>
          </a:bodyPr>
          <a:lstStyle/>
          <a:p>
            <a:pPr algn="r"/>
            <a:r>
              <a:rPr lang="en-US" sz="4400" dirty="0">
                <a:solidFill>
                  <a:schemeClr val="bg1"/>
                </a:solidFill>
                <a:latin typeface="Leelawadee UI Semilight" panose="020B0402040204020203" pitchFamily="34" charset="-34"/>
                <a:cs typeface="Leelawadee UI Semilight" panose="020B0402040204020203" pitchFamily="34" charset="-34"/>
              </a:rPr>
              <a:t>General Consumer Billing and Payment Trends</a:t>
            </a:r>
          </a:p>
        </p:txBody>
      </p:sp>
      <p:pic>
        <p:nvPicPr>
          <p:cNvPr id="4" name="Picture 3"/>
          <p:cNvPicPr>
            <a:picLocks noChangeAspect="1"/>
          </p:cNvPicPr>
          <p:nvPr/>
        </p:nvPicPr>
        <p:blipFill>
          <a:blip r:embed="rId3"/>
          <a:stretch>
            <a:fillRect/>
          </a:stretch>
        </p:blipFill>
        <p:spPr>
          <a:xfrm>
            <a:off x="9993169" y="5985116"/>
            <a:ext cx="2198831" cy="800661"/>
          </a:xfrm>
          <a:prstGeom prst="rect">
            <a:avLst/>
          </a:prstGeom>
        </p:spPr>
      </p:pic>
      <p:sp>
        <p:nvSpPr>
          <p:cNvPr id="2" name="TextBox 1"/>
          <p:cNvSpPr txBox="1"/>
          <p:nvPr/>
        </p:nvSpPr>
        <p:spPr>
          <a:xfrm>
            <a:off x="5518297" y="2534546"/>
            <a:ext cx="6049925" cy="2431435"/>
          </a:xfrm>
          <a:prstGeom prst="rect">
            <a:avLst/>
          </a:prstGeom>
          <a:noFill/>
        </p:spPr>
        <p:txBody>
          <a:bodyPr wrap="square" rtlCol="0">
            <a:spAutoFit/>
          </a:bodyPr>
          <a:lstStyle/>
          <a:p>
            <a:r>
              <a:rPr lang="en-US" sz="3200" dirty="0">
                <a:solidFill>
                  <a:schemeClr val="bg1">
                    <a:lumMod val="85000"/>
                  </a:schemeClr>
                </a:solidFill>
                <a:latin typeface="Segoe UI Light" panose="020B0502040204020203" pitchFamily="34" charset="0"/>
                <a:cs typeface="Segoe UI Light" panose="020B0502040204020203" pitchFamily="34" charset="0"/>
              </a:rPr>
              <a:t>Billing (Fiserv)</a:t>
            </a:r>
          </a:p>
          <a:p>
            <a:endParaRPr lang="en-US" sz="2400" dirty="0">
              <a:solidFill>
                <a:schemeClr val="bg1">
                  <a:lumMod val="85000"/>
                </a:schemeClr>
              </a:solidFill>
              <a:latin typeface="Segoe UI Light" panose="020B0502040204020203" pitchFamily="34" charset="0"/>
              <a:cs typeface="Segoe UI Light" panose="020B0502040204020203" pitchFamily="34" charset="0"/>
            </a:endParaRPr>
          </a:p>
          <a:p>
            <a:pPr marL="914400" lvl="1" indent="-457200">
              <a:buAutoNum type="arabicPeriod"/>
            </a:pPr>
            <a:r>
              <a:rPr lang="en-US" sz="2400" dirty="0">
                <a:solidFill>
                  <a:schemeClr val="bg1">
                    <a:lumMod val="85000"/>
                  </a:schemeClr>
                </a:solidFill>
                <a:latin typeface="Segoe UI Light" panose="020B0502040204020203" pitchFamily="34" charset="0"/>
                <a:cs typeface="Segoe UI Light" panose="020B0502040204020203" pitchFamily="34" charset="0"/>
              </a:rPr>
              <a:t>Majority receive mix of paper and paperless</a:t>
            </a:r>
          </a:p>
          <a:p>
            <a:pPr lvl="1"/>
            <a:endParaRPr lang="en-US" sz="2400" dirty="0">
              <a:solidFill>
                <a:schemeClr val="bg1">
                  <a:lumMod val="85000"/>
                </a:schemeClr>
              </a:solidFill>
              <a:latin typeface="Segoe UI Light" panose="020B0502040204020203" pitchFamily="34" charset="0"/>
              <a:cs typeface="Segoe UI Light" panose="020B0502040204020203" pitchFamily="34" charset="0"/>
            </a:endParaRPr>
          </a:p>
          <a:p>
            <a:pPr lvl="1"/>
            <a:r>
              <a:rPr lang="en-US" sz="2400" dirty="0">
                <a:solidFill>
                  <a:schemeClr val="bg1">
                    <a:lumMod val="85000"/>
                  </a:schemeClr>
                </a:solidFill>
                <a:latin typeface="Segoe UI Light" panose="020B0502040204020203" pitchFamily="34" charset="0"/>
                <a:cs typeface="Segoe UI Light" panose="020B0502040204020203" pitchFamily="34" charset="0"/>
              </a:rPr>
              <a:t>2. ½ say interested in going paperless</a:t>
            </a: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320657" y="2434856"/>
            <a:ext cx="5191312" cy="4423145"/>
          </a:xfrm>
          <a:prstGeom prst="rect">
            <a:avLst/>
          </a:prstGeom>
        </p:spPr>
      </p:pic>
    </p:spTree>
    <p:extLst>
      <p:ext uri="{BB962C8B-B14F-4D97-AF65-F5344CB8AC3E}">
        <p14:creationId xmlns:p14="http://schemas.microsoft.com/office/powerpoint/2010/main" val="3694201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a:off x="0" y="0"/>
            <a:ext cx="12192000" cy="6858000"/>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l="100000" t="100000"/>
            </a:path>
            <a:tileRect r="-100000" b="-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p:cNvSpPr txBox="1"/>
          <p:nvPr/>
        </p:nvSpPr>
        <p:spPr>
          <a:xfrm>
            <a:off x="111248" y="266183"/>
            <a:ext cx="12080752" cy="769441"/>
          </a:xfrm>
          <a:prstGeom prst="rect">
            <a:avLst/>
          </a:prstGeom>
          <a:solidFill>
            <a:srgbClr val="262626">
              <a:alpha val="60000"/>
            </a:srgbClr>
          </a:solidFill>
        </p:spPr>
        <p:txBody>
          <a:bodyPr wrap="square" rtlCol="0">
            <a:spAutoFit/>
          </a:bodyPr>
          <a:lstStyle/>
          <a:p>
            <a:pPr algn="r"/>
            <a:r>
              <a:rPr lang="en-US" sz="4400" dirty="0">
                <a:solidFill>
                  <a:schemeClr val="bg1"/>
                </a:solidFill>
                <a:latin typeface="Leelawadee UI Semilight" panose="020B0402040204020203" pitchFamily="34" charset="-34"/>
                <a:cs typeface="Leelawadee UI Semilight" panose="020B0402040204020203" pitchFamily="34" charset="-34"/>
              </a:rPr>
              <a:t>General Consumer Billing and Payment Trends</a:t>
            </a:r>
          </a:p>
        </p:txBody>
      </p:sp>
      <p:pic>
        <p:nvPicPr>
          <p:cNvPr id="4" name="Picture 3"/>
          <p:cNvPicPr>
            <a:picLocks noChangeAspect="1"/>
          </p:cNvPicPr>
          <p:nvPr/>
        </p:nvPicPr>
        <p:blipFill>
          <a:blip r:embed="rId3"/>
          <a:stretch>
            <a:fillRect/>
          </a:stretch>
        </p:blipFill>
        <p:spPr>
          <a:xfrm>
            <a:off x="9993169" y="5985116"/>
            <a:ext cx="2198831" cy="800661"/>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111248" y="2119278"/>
            <a:ext cx="12192000" cy="4384448"/>
          </a:xfrm>
          <a:prstGeom prst="rect">
            <a:avLst/>
          </a:prstGeom>
        </p:spPr>
      </p:pic>
      <p:sp>
        <p:nvSpPr>
          <p:cNvPr id="5" name="TextBox 4"/>
          <p:cNvSpPr txBox="1"/>
          <p:nvPr/>
        </p:nvSpPr>
        <p:spPr>
          <a:xfrm>
            <a:off x="7450110" y="1596058"/>
            <a:ext cx="5896211" cy="523220"/>
          </a:xfrm>
          <a:prstGeom prst="rect">
            <a:avLst/>
          </a:prstGeom>
          <a:noFill/>
        </p:spPr>
        <p:txBody>
          <a:bodyPr wrap="square" rtlCol="0">
            <a:spAutoFit/>
          </a:bodyPr>
          <a:lstStyle/>
          <a:p>
            <a:r>
              <a:rPr lang="en-US" sz="2800" dirty="0">
                <a:solidFill>
                  <a:schemeClr val="bg1">
                    <a:lumMod val="85000"/>
                  </a:schemeClr>
                </a:solidFill>
                <a:latin typeface="Segoe UI Light" panose="020B0502040204020203" pitchFamily="34" charset="0"/>
                <a:cs typeface="Segoe UI Light" panose="020B0502040204020203" pitchFamily="34" charset="0"/>
              </a:rPr>
              <a:t>Current Top Payment Methods</a:t>
            </a:r>
            <a:endParaRPr lang="en-US" sz="2800" dirty="0">
              <a:solidFill>
                <a:schemeClr val="bg1">
                  <a:lumMod val="85000"/>
                </a:schemeClr>
              </a:solidFill>
            </a:endParaRPr>
          </a:p>
        </p:txBody>
      </p:sp>
      <p:sp>
        <p:nvSpPr>
          <p:cNvPr id="8" name="TextBox 7"/>
          <p:cNvSpPr txBox="1"/>
          <p:nvPr/>
        </p:nvSpPr>
        <p:spPr>
          <a:xfrm>
            <a:off x="148856" y="6400800"/>
            <a:ext cx="2020186" cy="369332"/>
          </a:xfrm>
          <a:prstGeom prst="rect">
            <a:avLst/>
          </a:prstGeom>
          <a:noFill/>
        </p:spPr>
        <p:txBody>
          <a:bodyPr wrap="square" rtlCol="0">
            <a:spAutoFit/>
          </a:bodyPr>
          <a:lstStyle/>
          <a:p>
            <a:r>
              <a:rPr lang="en-US" dirty="0">
                <a:solidFill>
                  <a:schemeClr val="tx1">
                    <a:lumMod val="50000"/>
                    <a:lumOff val="50000"/>
                  </a:schemeClr>
                </a:solidFill>
              </a:rPr>
              <a:t>Fiserv</a:t>
            </a:r>
          </a:p>
        </p:txBody>
      </p:sp>
    </p:spTree>
    <p:extLst>
      <p:ext uri="{BB962C8B-B14F-4D97-AF65-F5344CB8AC3E}">
        <p14:creationId xmlns:p14="http://schemas.microsoft.com/office/powerpoint/2010/main" val="4092075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a:off x="0" y="0"/>
            <a:ext cx="12192000" cy="6858000"/>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l="100000" t="100000"/>
            </a:path>
            <a:tileRect r="-100000" b="-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p:cNvSpPr txBox="1"/>
          <p:nvPr/>
        </p:nvSpPr>
        <p:spPr>
          <a:xfrm>
            <a:off x="361507" y="1962944"/>
            <a:ext cx="11830493" cy="769441"/>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lin ang="0" scaled="1"/>
            <a:tileRect/>
          </a:gradFill>
        </p:spPr>
        <p:txBody>
          <a:bodyPr wrap="square" rtlCol="0">
            <a:spAutoFit/>
          </a:bodyPr>
          <a:lstStyle/>
          <a:p>
            <a:pPr algn="r"/>
            <a:r>
              <a:rPr lang="en-US" sz="4400" dirty="0">
                <a:solidFill>
                  <a:schemeClr val="bg1"/>
                </a:solidFill>
                <a:latin typeface="Leelawadee UI Semilight" panose="020B0402040204020203" pitchFamily="34" charset="-34"/>
                <a:cs typeface="Leelawadee UI Semilight" panose="020B0402040204020203" pitchFamily="34" charset="-34"/>
              </a:rPr>
              <a:t>Influences</a:t>
            </a:r>
          </a:p>
        </p:txBody>
      </p:sp>
      <p:pic>
        <p:nvPicPr>
          <p:cNvPr id="4" name="Picture 3"/>
          <p:cNvPicPr>
            <a:picLocks noChangeAspect="1"/>
          </p:cNvPicPr>
          <p:nvPr/>
        </p:nvPicPr>
        <p:blipFill>
          <a:blip r:embed="rId3"/>
          <a:stretch>
            <a:fillRect/>
          </a:stretch>
        </p:blipFill>
        <p:spPr>
          <a:xfrm>
            <a:off x="9993169" y="5985116"/>
            <a:ext cx="2198831" cy="800661"/>
          </a:xfrm>
          <a:prstGeom prst="rect">
            <a:avLst/>
          </a:prstGeom>
        </p:spPr>
      </p:pic>
      <p:sp>
        <p:nvSpPr>
          <p:cNvPr id="11" name="TextBox 10"/>
          <p:cNvSpPr txBox="1"/>
          <p:nvPr/>
        </p:nvSpPr>
        <p:spPr>
          <a:xfrm>
            <a:off x="148856" y="6400800"/>
            <a:ext cx="2020186" cy="369332"/>
          </a:xfrm>
          <a:prstGeom prst="rect">
            <a:avLst/>
          </a:prstGeom>
          <a:noFill/>
        </p:spPr>
        <p:txBody>
          <a:bodyPr wrap="square" rtlCol="0">
            <a:spAutoFit/>
          </a:bodyPr>
          <a:lstStyle/>
          <a:p>
            <a:r>
              <a:rPr lang="en-US" dirty="0">
                <a:solidFill>
                  <a:schemeClr val="tx1">
                    <a:lumMod val="50000"/>
                    <a:lumOff val="50000"/>
                  </a:schemeClr>
                </a:solidFill>
              </a:rPr>
              <a:t>First Data</a:t>
            </a:r>
          </a:p>
        </p:txBody>
      </p:sp>
      <p:pic>
        <p:nvPicPr>
          <p:cNvPr id="33" name="Picture 32"/>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1250270" y="581083"/>
            <a:ext cx="6112186" cy="5363755"/>
          </a:xfrm>
          <a:prstGeom prst="rect">
            <a:avLst/>
          </a:prstGeom>
        </p:spPr>
      </p:pic>
      <p:sp>
        <p:nvSpPr>
          <p:cNvPr id="10" name="TextBox 9"/>
          <p:cNvSpPr txBox="1"/>
          <p:nvPr/>
        </p:nvSpPr>
        <p:spPr>
          <a:xfrm>
            <a:off x="5989675" y="937349"/>
            <a:ext cx="2137144" cy="523220"/>
          </a:xfrm>
          <a:prstGeom prst="rect">
            <a:avLst/>
          </a:prstGeom>
          <a:noFill/>
        </p:spPr>
        <p:txBody>
          <a:bodyPr wrap="square" rtlCol="0">
            <a:spAutoFit/>
          </a:bodyPr>
          <a:lstStyle/>
          <a:p>
            <a:r>
              <a:rPr lang="en-US" sz="2800" dirty="0">
                <a:solidFill>
                  <a:schemeClr val="bg1">
                    <a:lumMod val="85000"/>
                  </a:schemeClr>
                </a:solidFill>
              </a:rPr>
              <a:t>84%</a:t>
            </a:r>
          </a:p>
        </p:txBody>
      </p:sp>
      <p:sp>
        <p:nvSpPr>
          <p:cNvPr id="14" name="TextBox 13"/>
          <p:cNvSpPr txBox="1"/>
          <p:nvPr/>
        </p:nvSpPr>
        <p:spPr>
          <a:xfrm>
            <a:off x="4972494" y="3070933"/>
            <a:ext cx="2137144" cy="523220"/>
          </a:xfrm>
          <a:prstGeom prst="rect">
            <a:avLst/>
          </a:prstGeom>
          <a:noFill/>
        </p:spPr>
        <p:txBody>
          <a:bodyPr wrap="square" rtlCol="0">
            <a:spAutoFit/>
          </a:bodyPr>
          <a:lstStyle/>
          <a:p>
            <a:r>
              <a:rPr lang="en-US" sz="2800" dirty="0">
                <a:solidFill>
                  <a:schemeClr val="bg1">
                    <a:lumMod val="85000"/>
                  </a:schemeClr>
                </a:solidFill>
              </a:rPr>
              <a:t>60%</a:t>
            </a:r>
          </a:p>
        </p:txBody>
      </p:sp>
      <p:sp>
        <p:nvSpPr>
          <p:cNvPr id="16" name="TextBox 15"/>
          <p:cNvSpPr txBox="1"/>
          <p:nvPr/>
        </p:nvSpPr>
        <p:spPr>
          <a:xfrm>
            <a:off x="3958856" y="5021637"/>
            <a:ext cx="2137144" cy="523220"/>
          </a:xfrm>
          <a:prstGeom prst="rect">
            <a:avLst/>
          </a:prstGeom>
          <a:noFill/>
        </p:spPr>
        <p:txBody>
          <a:bodyPr wrap="square" rtlCol="0">
            <a:spAutoFit/>
          </a:bodyPr>
          <a:lstStyle/>
          <a:p>
            <a:r>
              <a:rPr lang="en-US" sz="2800" dirty="0">
                <a:solidFill>
                  <a:schemeClr val="bg1">
                    <a:lumMod val="85000"/>
                  </a:schemeClr>
                </a:solidFill>
              </a:rPr>
              <a:t>48%</a:t>
            </a:r>
          </a:p>
        </p:txBody>
      </p:sp>
    </p:spTree>
    <p:extLst>
      <p:ext uri="{BB962C8B-B14F-4D97-AF65-F5344CB8AC3E}">
        <p14:creationId xmlns:p14="http://schemas.microsoft.com/office/powerpoint/2010/main" val="4080590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a:off x="0" y="0"/>
            <a:ext cx="12192000" cy="6858000"/>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l="100000" t="100000"/>
            </a:path>
            <a:tileRect r="-100000" b="-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p:cNvSpPr txBox="1"/>
          <p:nvPr/>
        </p:nvSpPr>
        <p:spPr>
          <a:xfrm>
            <a:off x="361507" y="1962944"/>
            <a:ext cx="11830493" cy="769441"/>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lin ang="0" scaled="1"/>
            <a:tileRect/>
          </a:gradFill>
        </p:spPr>
        <p:txBody>
          <a:bodyPr wrap="square" rtlCol="0">
            <a:spAutoFit/>
          </a:bodyPr>
          <a:lstStyle/>
          <a:p>
            <a:pPr algn="r"/>
            <a:r>
              <a:rPr lang="en-US" sz="4400" dirty="0">
                <a:solidFill>
                  <a:schemeClr val="bg1"/>
                </a:solidFill>
                <a:latin typeface="Leelawadee UI Semilight" panose="020B0402040204020203" pitchFamily="34" charset="-34"/>
                <a:cs typeface="Leelawadee UI Semilight" panose="020B0402040204020203" pitchFamily="34" charset="-34"/>
              </a:rPr>
              <a:t>Influences</a:t>
            </a:r>
          </a:p>
        </p:txBody>
      </p:sp>
      <p:pic>
        <p:nvPicPr>
          <p:cNvPr id="4" name="Picture 3"/>
          <p:cNvPicPr>
            <a:picLocks noChangeAspect="1"/>
          </p:cNvPicPr>
          <p:nvPr/>
        </p:nvPicPr>
        <p:blipFill>
          <a:blip r:embed="rId3"/>
          <a:stretch>
            <a:fillRect/>
          </a:stretch>
        </p:blipFill>
        <p:spPr>
          <a:xfrm>
            <a:off x="9993169" y="5985116"/>
            <a:ext cx="2198831" cy="800661"/>
          </a:xfrm>
          <a:prstGeom prst="rect">
            <a:avLst/>
          </a:prstGeom>
        </p:spPr>
      </p:pic>
      <p:sp>
        <p:nvSpPr>
          <p:cNvPr id="11" name="TextBox 10"/>
          <p:cNvSpPr txBox="1"/>
          <p:nvPr/>
        </p:nvSpPr>
        <p:spPr>
          <a:xfrm>
            <a:off x="148856" y="6400800"/>
            <a:ext cx="2020186" cy="369332"/>
          </a:xfrm>
          <a:prstGeom prst="rect">
            <a:avLst/>
          </a:prstGeom>
          <a:noFill/>
        </p:spPr>
        <p:txBody>
          <a:bodyPr wrap="square" rtlCol="0">
            <a:spAutoFit/>
          </a:bodyPr>
          <a:lstStyle/>
          <a:p>
            <a:r>
              <a:rPr lang="en-US" dirty="0">
                <a:solidFill>
                  <a:schemeClr val="tx1">
                    <a:lumMod val="50000"/>
                    <a:lumOff val="50000"/>
                  </a:schemeClr>
                </a:solidFill>
              </a:rPr>
              <a:t>Fiserv</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7953" y="1887000"/>
            <a:ext cx="7762240" cy="4200181"/>
          </a:xfrm>
          <a:prstGeom prst="rect">
            <a:avLst/>
          </a:prstGeom>
        </p:spPr>
      </p:pic>
      <p:sp>
        <p:nvSpPr>
          <p:cNvPr id="19" name="TextBox 18"/>
          <p:cNvSpPr txBox="1"/>
          <p:nvPr/>
        </p:nvSpPr>
        <p:spPr>
          <a:xfrm>
            <a:off x="255182" y="993448"/>
            <a:ext cx="4299097" cy="1938992"/>
          </a:xfrm>
          <a:prstGeom prst="rect">
            <a:avLst/>
          </a:prstGeom>
          <a:noFill/>
        </p:spPr>
        <p:txBody>
          <a:bodyPr wrap="square" rtlCol="0">
            <a:spAutoFit/>
          </a:bodyPr>
          <a:lstStyle/>
          <a:p>
            <a:pPr algn="ctr"/>
            <a:r>
              <a:rPr lang="en-US" sz="3600" b="1" dirty="0">
                <a:solidFill>
                  <a:schemeClr val="bg1">
                    <a:lumMod val="85000"/>
                  </a:schemeClr>
                </a:solidFill>
                <a:latin typeface="Segoe UI Light" panose="020B0502040204020203" pitchFamily="34" charset="0"/>
                <a:cs typeface="Segoe UI Light" panose="020B0502040204020203" pitchFamily="34" charset="0"/>
              </a:rPr>
              <a:t>REAL TIME</a:t>
            </a:r>
          </a:p>
          <a:p>
            <a:pPr marL="571500" indent="-571500" algn="ctr">
              <a:buFont typeface="Arial" panose="020B0604020202020204" pitchFamily="34" charset="0"/>
              <a:buChar char="•"/>
            </a:pPr>
            <a:endParaRPr lang="en-US" sz="3600" dirty="0">
              <a:solidFill>
                <a:schemeClr val="bg1">
                  <a:lumMod val="85000"/>
                </a:schemeClr>
              </a:solidFill>
              <a:latin typeface="Segoe UI Light" panose="020B0502040204020203" pitchFamily="34" charset="0"/>
              <a:cs typeface="Segoe UI Light" panose="020B0502040204020203" pitchFamily="34" charset="0"/>
            </a:endParaRPr>
          </a:p>
          <a:p>
            <a:pPr marL="571500" indent="-571500" algn="ctr">
              <a:buFont typeface="Arial" panose="020B0604020202020204" pitchFamily="34" charset="0"/>
              <a:buChar char="•"/>
            </a:pPr>
            <a:r>
              <a:rPr lang="en-US" sz="2400" dirty="0">
                <a:solidFill>
                  <a:schemeClr val="bg1">
                    <a:lumMod val="85000"/>
                  </a:schemeClr>
                </a:solidFill>
                <a:latin typeface="Segoe UI Light" panose="020B0502040204020203" pitchFamily="34" charset="0"/>
                <a:cs typeface="Segoe UI Light" panose="020B0502040204020203" pitchFamily="34" charset="0"/>
              </a:rPr>
              <a:t>70% same day credit</a:t>
            </a:r>
          </a:p>
          <a:p>
            <a:pPr marL="571500" indent="-571500" algn="ctr">
              <a:buFont typeface="Arial" panose="020B0604020202020204" pitchFamily="34" charset="0"/>
              <a:buChar char="•"/>
            </a:pPr>
            <a:r>
              <a:rPr lang="en-US" sz="2400" dirty="0">
                <a:solidFill>
                  <a:schemeClr val="bg1">
                    <a:lumMod val="85000"/>
                  </a:schemeClr>
                </a:solidFill>
                <a:latin typeface="Segoe UI Light" panose="020B0502040204020203" pitchFamily="34" charset="0"/>
                <a:cs typeface="Segoe UI Light" panose="020B0502040204020203" pitchFamily="34" charset="0"/>
              </a:rPr>
              <a:t>90% no later than next day</a:t>
            </a:r>
          </a:p>
        </p:txBody>
      </p:sp>
    </p:spTree>
    <p:extLst>
      <p:ext uri="{BB962C8B-B14F-4D97-AF65-F5344CB8AC3E}">
        <p14:creationId xmlns:p14="http://schemas.microsoft.com/office/powerpoint/2010/main" val="3621548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a:off x="0" y="0"/>
            <a:ext cx="12192000" cy="6858000"/>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path path="circle">
              <a:fillToRect l="100000" t="100000"/>
            </a:path>
            <a:tileRect r="-100000" b="-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9993169" y="5985116"/>
            <a:ext cx="2198831" cy="800661"/>
          </a:xfrm>
          <a:prstGeom prst="rect">
            <a:avLst/>
          </a:prstGeom>
        </p:spPr>
      </p:pic>
      <p:sp>
        <p:nvSpPr>
          <p:cNvPr id="5" name="TextBox 4"/>
          <p:cNvSpPr txBox="1"/>
          <p:nvPr/>
        </p:nvSpPr>
        <p:spPr>
          <a:xfrm>
            <a:off x="361507" y="1962944"/>
            <a:ext cx="11830493" cy="769441"/>
          </a:xfrm>
          <a:prstGeom prst="rect">
            <a:avLst/>
          </a:prstGeom>
          <a:gradFill flip="none" rotWithShape="1">
            <a:gsLst>
              <a:gs pos="23000">
                <a:schemeClr val="tx1"/>
              </a:gs>
              <a:gs pos="95000">
                <a:schemeClr val="bg1">
                  <a:lumMod val="65000"/>
                </a:schemeClr>
              </a:gs>
              <a:gs pos="100000">
                <a:schemeClr val="bg1">
                  <a:lumMod val="50000"/>
                </a:schemeClr>
              </a:gs>
              <a:gs pos="100000">
                <a:schemeClr val="bg1">
                  <a:lumMod val="65000"/>
                </a:schemeClr>
              </a:gs>
            </a:gsLst>
            <a:lin ang="0" scaled="1"/>
            <a:tileRect/>
          </a:gradFill>
        </p:spPr>
        <p:txBody>
          <a:bodyPr wrap="square" rtlCol="0">
            <a:spAutoFit/>
          </a:bodyPr>
          <a:lstStyle/>
          <a:p>
            <a:pPr algn="r"/>
            <a:r>
              <a:rPr lang="en-US" sz="4400" dirty="0">
                <a:solidFill>
                  <a:schemeClr val="bg1"/>
                </a:solidFill>
                <a:latin typeface="Leelawadee UI Semilight" panose="020B0402040204020203" pitchFamily="34" charset="-34"/>
                <a:cs typeface="Leelawadee UI Semilight" panose="020B0402040204020203" pitchFamily="34" charset="-34"/>
              </a:rPr>
              <a:t>Influences</a:t>
            </a:r>
          </a:p>
        </p:txBody>
      </p:sp>
      <p:pic>
        <p:nvPicPr>
          <p:cNvPr id="4098" name="Picture 2" descr="Image result for going paperless"/>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2814321"/>
            <a:ext cx="6092665" cy="40436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3120" y="335280"/>
            <a:ext cx="5659120" cy="1969770"/>
          </a:xfrm>
          <a:prstGeom prst="rect">
            <a:avLst/>
          </a:prstGeom>
          <a:noFill/>
        </p:spPr>
        <p:txBody>
          <a:bodyPr wrap="square" rtlCol="0">
            <a:spAutoFit/>
          </a:bodyPr>
          <a:lstStyle/>
          <a:p>
            <a:r>
              <a:rPr lang="en-US" sz="3200" b="1" dirty="0">
                <a:solidFill>
                  <a:schemeClr val="bg1"/>
                </a:solidFill>
                <a:latin typeface="Segoe UI Light" panose="020B0502040204020203" pitchFamily="34" charset="0"/>
                <a:cs typeface="Segoe UI Light" panose="020B0502040204020203" pitchFamily="34" charset="0"/>
              </a:rPr>
              <a:t>Other Key drivers:</a:t>
            </a:r>
          </a:p>
          <a:p>
            <a:endParaRPr lang="en-US" sz="2400" dirty="0">
              <a:solidFill>
                <a:schemeClr val="tx1">
                  <a:lumMod val="50000"/>
                  <a:lumOff val="50000"/>
                </a:schemeClr>
              </a:solidFill>
              <a:latin typeface="Segoe UI Light" panose="020B0502040204020203" pitchFamily="34" charset="0"/>
              <a:cs typeface="Segoe UI Light" panose="020B0502040204020203" pitchFamily="34" charset="0"/>
            </a:endParaRPr>
          </a:p>
          <a:p>
            <a:r>
              <a:rPr lang="en-US" sz="2400" dirty="0">
                <a:solidFill>
                  <a:schemeClr val="bg1"/>
                </a:solidFill>
                <a:latin typeface="Segoe UI Light" panose="020B0502040204020203" pitchFamily="34" charset="0"/>
                <a:cs typeface="Segoe UI Light" panose="020B0502040204020203" pitchFamily="34" charset="0"/>
              </a:rPr>
              <a:t>1. Variety of options in billing and payment</a:t>
            </a:r>
          </a:p>
          <a:p>
            <a:r>
              <a:rPr lang="en-US" sz="2400" dirty="0">
                <a:solidFill>
                  <a:schemeClr val="bg1"/>
                </a:solidFill>
                <a:latin typeface="Segoe UI Light" panose="020B0502040204020203" pitchFamily="34" charset="0"/>
                <a:cs typeface="Segoe UI Light" panose="020B0502040204020203" pitchFamily="34" charset="0"/>
              </a:rPr>
              <a:t>2. E-billing/reduction of paper</a:t>
            </a:r>
          </a:p>
          <a:p>
            <a:endParaRPr lang="en-US" dirty="0"/>
          </a:p>
        </p:txBody>
      </p:sp>
    </p:spTree>
    <p:extLst>
      <p:ext uri="{BB962C8B-B14F-4D97-AF65-F5344CB8AC3E}">
        <p14:creationId xmlns:p14="http://schemas.microsoft.com/office/powerpoint/2010/main" val="488880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4366</TotalTime>
  <Words>1031</Words>
  <Application>Microsoft Office PowerPoint</Application>
  <PresentationFormat>Widescreen</PresentationFormat>
  <Paragraphs>184</Paragraphs>
  <Slides>21</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Calibri Light</vt:lpstr>
      <vt:lpstr>Leelawadee UI Semilight</vt:lpstr>
      <vt:lpstr>Segoe UI Historic</vt:lpstr>
      <vt:lpstr>Segoe UI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Evert</dc:creator>
  <cp:lastModifiedBy>Morgan Jines</cp:lastModifiedBy>
  <cp:revision>89</cp:revision>
  <dcterms:created xsi:type="dcterms:W3CDTF">2016-11-25T14:52:26Z</dcterms:created>
  <dcterms:modified xsi:type="dcterms:W3CDTF">2017-09-15T21:26:57Z</dcterms:modified>
</cp:coreProperties>
</file>